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4229" r:id="rId4"/>
  </p:sldMasterIdLst>
  <p:notesMasterIdLst>
    <p:notesMasterId r:id="rId14"/>
  </p:notesMasterIdLst>
  <p:handoutMasterIdLst>
    <p:handoutMasterId r:id="rId15"/>
  </p:handoutMasterIdLst>
  <p:sldIdLst>
    <p:sldId id="1368" r:id="rId5"/>
    <p:sldId id="1369" r:id="rId6"/>
    <p:sldId id="1614" r:id="rId7"/>
    <p:sldId id="1615" r:id="rId8"/>
    <p:sldId id="1616" r:id="rId9"/>
    <p:sldId id="1420" r:id="rId10"/>
    <p:sldId id="1613" r:id="rId11"/>
    <p:sldId id="1430" r:id="rId12"/>
    <p:sldId id="1540" r:id="rId13"/>
  </p:sldIdLst>
  <p:sldSz cx="14630400" cy="8229600"/>
  <p:notesSz cx="6858000" cy="9144000"/>
  <p:embeddedFontLst>
    <p:embeddedFont>
      <p:font typeface="Amazon Ember" panose="020B0603020204020204" pitchFamily="34" charset="0"/>
      <p:regular r:id="rId16"/>
      <p:bold r:id="rId17"/>
      <p:italic r:id="rId18"/>
      <p:boldItalic r:id="rId19"/>
    </p:embeddedFont>
    <p:embeddedFont>
      <p:font typeface="Amazon Ember Heavy" panose="020B0603020204020204" pitchFamily="34" charset="0"/>
      <p:bold r:id="rId20"/>
      <p:italic r:id="rId21"/>
      <p:boldItalic r:id="rId22"/>
    </p:embeddedFont>
    <p:embeddedFont>
      <p:font typeface="Amazon Ember Light" panose="020B0403020204020204" pitchFamily="34" charset="0"/>
      <p:regular r:id="rId23"/>
      <p:italic r:id="rId24"/>
    </p:embeddedFont>
    <p:embeddedFont>
      <p:font typeface="Andale Mono" panose="020B0509000000000004" pitchFamily="49" charset="0"/>
      <p:regular r:id="rId25"/>
    </p:embeddedFont>
    <p:embeddedFont>
      <p:font typeface="Lucida Console" panose="020B0609040504020204" pitchFamily="49" charset="0"/>
      <p:regular r:id="rId26"/>
    </p:embeddedFont>
  </p:embeddedFontLst>
  <p:defaultTextStyle>
    <a:defPPr>
      <a:defRPr lang="en-US"/>
    </a:defPPr>
    <a:lvl1pPr marL="0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1pPr>
    <a:lvl2pPr marL="548606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2pPr>
    <a:lvl3pPr marL="1097212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3pPr>
    <a:lvl4pPr marL="1645818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4pPr>
    <a:lvl5pPr marL="2194424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5pPr>
    <a:lvl6pPr marL="2743031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6pPr>
    <a:lvl7pPr marL="3291635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7pPr>
    <a:lvl8pPr marL="3840241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8pPr>
    <a:lvl9pPr marL="4388848" algn="l" defTabSz="1097212" rtl="0" eaLnBrk="1" latinLnBrk="0" hangingPunct="1">
      <a:defRPr sz="211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WS RE:INVENT Template Dark" id="{D5BB76F4-83CF-43C2-B768-FA13CADF33A0}">
          <p14:sldIdLst>
            <p14:sldId id="1368"/>
            <p14:sldId id="1369"/>
            <p14:sldId id="1614"/>
            <p14:sldId id="1615"/>
            <p14:sldId id="1616"/>
            <p14:sldId id="1420"/>
            <p14:sldId id="1613"/>
            <p14:sldId id="1430"/>
            <p14:sldId id="1540"/>
          </p14:sldIdLst>
        </p14:section>
        <p14:section name="Resources" id="{65AC3BE7-6478-4C7D-B77A-7E72FF3AB1CF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616" userDrawn="1">
          <p15:clr>
            <a:srgbClr val="A4A3A4"/>
          </p15:clr>
        </p15:guide>
        <p15:guide id="2" pos="46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aku Uchikawa" initials="SU" lastIdx="11" clrIdx="0"/>
  <p:cmAuthor id="7" name="Alyssa Jones" initials="AJ [2]" lastIdx="17" clrIdx="7">
    <p:extLst>
      <p:ext uri="{19B8F6BF-5375-455C-9EA6-DF929625EA0E}">
        <p15:presenceInfo xmlns:p15="http://schemas.microsoft.com/office/powerpoint/2012/main" userId="S-1-5-21-383413107-1061881802-891584314-12453" providerId="AD"/>
      </p:ext>
    </p:extLst>
  </p:cmAuthor>
  <p:cmAuthor id="1" name="Mary Feil-Jacobs" initials="MFJ" lastIdx="43" clrIdx="1"/>
  <p:cmAuthor id="2" name="Monica Lueder" initials="ML" lastIdx="22" clrIdx="2"/>
  <p:cmAuthor id="3" name="Mary Feil-Jacobs" initials="MF" lastIdx="22" clrIdx="3"/>
  <p:cmAuthor id="4" name="Mitchell Derrey" initials="MD" lastIdx="28" clrIdx="4">
    <p:extLst>
      <p:ext uri="{19B8F6BF-5375-455C-9EA6-DF929625EA0E}">
        <p15:presenceInfo xmlns:p15="http://schemas.microsoft.com/office/powerpoint/2012/main" userId="S-1-5-21-383413107-1061881802-891584314-4851" providerId="AD"/>
      </p:ext>
    </p:extLst>
  </p:cmAuthor>
  <p:cmAuthor id="5" name="Mitchell Derrey" initials="MD [2]" lastIdx="8" clrIdx="5">
    <p:extLst>
      <p:ext uri="{19B8F6BF-5375-455C-9EA6-DF929625EA0E}">
        <p15:presenceInfo xmlns:p15="http://schemas.microsoft.com/office/powerpoint/2012/main" userId="S::mitchell@silverfoxprod.com::ba2ee660-27ce-40d7-8b8d-1c0a464223e1" providerId="AD"/>
      </p:ext>
    </p:extLst>
  </p:cmAuthor>
  <p:cmAuthor id="6" name="Alyssa Jones" initials="AJ" lastIdx="14" clrIdx="6">
    <p:extLst>
      <p:ext uri="{19B8F6BF-5375-455C-9EA6-DF929625EA0E}">
        <p15:presenceInfo xmlns:p15="http://schemas.microsoft.com/office/powerpoint/2012/main" userId="S::alyssa@silverfoxprod.com::503817f1-4975-4c1d-8322-aa1c0118f0e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527FFF"/>
    <a:srgbClr val="002B47"/>
    <a:srgbClr val="004673"/>
    <a:srgbClr val="C57E2E"/>
    <a:srgbClr val="0090D0"/>
    <a:srgbClr val="000000"/>
    <a:srgbClr val="150454"/>
    <a:srgbClr val="00A8F9"/>
    <a:srgbClr val="0018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89" autoAdjust="0"/>
    <p:restoredTop sz="87959" autoAdjust="0"/>
  </p:normalViewPr>
  <p:slideViewPr>
    <p:cSldViewPr snapToGrid="0">
      <p:cViewPr varScale="1">
        <p:scale>
          <a:sx n="86" d="100"/>
          <a:sy n="86" d="100"/>
        </p:scale>
        <p:origin x="1496" y="200"/>
      </p:cViewPr>
      <p:guideLst>
        <p:guide orient="horz" pos="2616"/>
        <p:guide pos="46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77" d="100"/>
          <a:sy n="77" d="100"/>
        </p:scale>
        <p:origin x="3984" y="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9.fntdata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dirty="0"/>
              <a:t>AWS SKO Event 2019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943C0-3328-46BC-B6E8-08BA16C1B832}" type="datetime8">
              <a:rPr lang="en-US" smtClean="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12/5/19 3:06 PM</a:t>
            </a:fld>
            <a:endParaRPr lang="en-US" dirty="0">
              <a:latin typeface="Amazon Ember" panose="020B0603020204020204" pitchFamily="34" charset="0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lvl="0"/>
            <a:r>
              <a:rPr lang="en-US" altLang="x-none" sz="700" dirty="0">
                <a:solidFill>
                  <a:srgbClr val="282828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hdphoto1.wdp>
</file>

<file path=ppt/media/image1.png>
</file>

<file path=ppt/media/image10.jp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r>
              <a:rPr lang="en-US" dirty="0"/>
              <a:t>AWS SKO Event 2019</a:t>
            </a:r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0" marR="0" indent="0" algn="l" defTabSz="109721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en-US" altLang="x-none" sz="700" dirty="0">
                <a:solidFill>
                  <a:srgbClr val="282828"/>
                </a:solidFill>
                <a:latin typeface="Amazon Ember" charset="0"/>
                <a:ea typeface="Amazon Ember" charset="0"/>
                <a:cs typeface="Amazon Ember" charset="0"/>
              </a:rPr>
              <a:t>© 2018, Amazon Web Services, Inc. or its Affiliates. All rights reserved.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fld id="{E4738081-ED31-43D5-BFC3-EF4925DA9A61}" type="datetime8">
              <a:rPr lang="en-US" smtClean="0"/>
              <a:t>12/5/19 3:06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+mn-lt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indent="0" algn="l" defTabSz="1097212" rtl="0" eaLnBrk="1" latinLnBrk="0" hangingPunct="1">
      <a:lnSpc>
        <a:spcPct val="90000"/>
      </a:lnSpc>
      <a:spcAft>
        <a:spcPts val="400"/>
      </a:spcAft>
      <a:buFont typeface="Arial" panose="020B0604020202020204" pitchFamily="34" charset="0"/>
      <a:buNone/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255572" indent="-126991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393675" indent="-138105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579402" indent="-176201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738142" indent="-138105" algn="l" defTabSz="1097212" rtl="0" eaLnBrk="1" latinLnBrk="0" hangingPunct="1">
      <a:lnSpc>
        <a:spcPct val="90000"/>
      </a:lnSpc>
      <a:spcAft>
        <a:spcPts val="400"/>
      </a:spcAft>
      <a:buFont typeface="Arial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743031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6pPr>
    <a:lvl7pPr marL="3291635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7pPr>
    <a:lvl8pPr marL="3840241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8pPr>
    <a:lvl9pPr marL="4388848" algn="l" defTabSz="1097212" rtl="0" eaLnBrk="1" latinLnBrk="0" hangingPunct="1">
      <a:defRPr sz="1412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AWS SKO Event 2019</a:t>
            </a:r>
          </a:p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7F198ED9-E5E0-43F5-8949-0748E677E052}" type="datetime8">
              <a:rPr lang="en-US" smtClean="0"/>
              <a:t>12/5/19 3:06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037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Tx/>
              <a:buNone/>
            </a:pPr>
            <a:r>
              <a:rPr lang="en-US" baseline="0" dirty="0"/>
              <a:t>In a show of hands, how many of you have built a Serverless application before?</a:t>
            </a:r>
          </a:p>
          <a:p>
            <a:pPr marL="0" lvl="0" indent="0">
              <a:buFontTx/>
              <a:buNone/>
            </a:pPr>
            <a:r>
              <a:rPr lang="en-US" baseline="0" dirty="0"/>
              <a:t>How many of you have built a Serverless application that accesses a database (e.g., RDS, DynamoDB, </a:t>
            </a:r>
            <a:r>
              <a:rPr lang="en-US" baseline="0" dirty="0" err="1"/>
              <a:t>etc</a:t>
            </a:r>
            <a:r>
              <a:rPr lang="en-US" baseline="0" dirty="0"/>
              <a:t>)?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Arial" panose="020B0604020202020204" pitchFamily="34" charset="0"/>
              <a:ea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6FFA0764-3C38-4ED8-A054-6845B27C339A}" type="datetime8">
              <a:rPr lang="en-US" smtClean="0"/>
              <a:t>12/5/19 3:06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065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 Add Serverless sessions too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a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56B997DA-07C7-4326-8817-960287A243E9}" type="datetime8">
              <a:rPr lang="en-US" smtClean="0"/>
              <a:t>12/5/19 3:06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253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 Add Serverless sessions too</a:t>
            </a:r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ea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56B997DA-07C7-4326-8817-960287A243E9}" type="datetime8">
              <a:rPr lang="en-US" smtClean="0"/>
              <a:t>12/5/19 3:06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1219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6C06421-7E94-4A14-9F77-C566D7523B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367" t="368" r="367" b="368"/>
          <a:stretch/>
        </p:blipFill>
        <p:spPr>
          <a:xfrm>
            <a:off x="-1" y="0"/>
            <a:ext cx="14630401" cy="82296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6BF84AE-A090-47BB-827B-623089D88EFB}"/>
              </a:ext>
            </a:extLst>
          </p:cNvPr>
          <p:cNvSpPr/>
          <p:nvPr userDrawn="1"/>
        </p:nvSpPr>
        <p:spPr bwMode="auto">
          <a:xfrm>
            <a:off x="323087" y="2493360"/>
            <a:ext cx="7529968" cy="3235235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215142" tIns="172114" rIns="215142" bIns="17211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109696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823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Arial" panose="020B0604020202020204" pitchFamily="34" charset="0"/>
            </a:endParaRP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77E3AF4C-0B95-4CC2-9AEF-E7CFFF8A2F9F}"/>
              </a:ext>
            </a:extLst>
          </p:cNvPr>
          <p:cNvSpPr>
            <a:spLocks noChangeAspect="1" noChangeArrowheads="1" noTextEdit="1"/>
          </p:cNvSpPr>
          <p:nvPr userDrawn="1"/>
        </p:nvSpPr>
        <p:spPr bwMode="auto">
          <a:xfrm>
            <a:off x="0" y="0"/>
            <a:ext cx="14630400" cy="822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9D35F07-9C72-45F5-A028-56413488064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3703" y="3307322"/>
            <a:ext cx="5855007" cy="1463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627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Full_Image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AA35186C-ECB0-4E0C-B713-18574AB95FE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23088" y="1427011"/>
            <a:ext cx="14017752" cy="5716067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088" y="347413"/>
            <a:ext cx="14017752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725D63-A1DD-47DB-847A-93B4DF9A2FC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white">
          <a:xfrm>
            <a:off x="323088" y="1427011"/>
            <a:ext cx="7310437" cy="849463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 sz="40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8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285784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and_Image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5552479A-5DAD-4873-981C-C65E6B0D3CDB}"/>
              </a:ext>
            </a:extLst>
          </p:cNvPr>
          <p:cNvSpPr/>
          <p:nvPr userDrawn="1"/>
        </p:nvSpPr>
        <p:spPr bwMode="white">
          <a:xfrm>
            <a:off x="5381842" y="7539582"/>
            <a:ext cx="5752323" cy="338094"/>
          </a:xfrm>
          <a:prstGeom prst="rect">
            <a:avLst/>
          </a:prstGeom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088" y="347412"/>
            <a:ext cx="6260590" cy="1618547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43AEA6AC-FBE3-42D3-8F8F-4CE26A44427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315200" y="0"/>
            <a:ext cx="7315200" cy="8229600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14BFDE4-EF97-4A84-B9A4-E3628474195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23089" y="2432855"/>
            <a:ext cx="6260591" cy="2675604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/>
            </a:lvl1pPr>
            <a:lvl2pPr>
              <a:spcAft>
                <a:spcPts val="800"/>
              </a:spcAft>
              <a:defRPr/>
            </a:lvl2pPr>
            <a:lvl3pPr>
              <a:spcAft>
                <a:spcPts val="800"/>
              </a:spcAft>
              <a:defRPr/>
            </a:lvl3pPr>
            <a:lvl4pPr>
              <a:spcAft>
                <a:spcPts val="800"/>
              </a:spcAft>
              <a:defRPr/>
            </a:lvl4pPr>
            <a:lvl5pPr>
              <a:spcAft>
                <a:spcPts val="8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5625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_Bleed_Image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0BD8948-597D-4B30-8B6E-BDB22A958C0F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4630400" cy="8229600"/>
          </a:xfrm>
          <a:blipFill>
            <a:blip r:embed="rId2"/>
            <a:stretch>
              <a:fillRect/>
            </a:stretch>
          </a:blipFill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insert image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305C438C-5785-440F-97CD-7B887B1888D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 bwMode="black">
          <a:xfrm>
            <a:off x="323088" y="1427011"/>
            <a:ext cx="7310437" cy="849463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defRPr sz="40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bg1"/>
                </a:solidFill>
              </a:defRPr>
            </a:lvl2pPr>
            <a:lvl3pPr>
              <a:defRPr sz="2800">
                <a:solidFill>
                  <a:schemeClr val="bg1"/>
                </a:solidFill>
              </a:defRPr>
            </a:lvl3pPr>
            <a:lvl4pPr>
              <a:defRPr sz="2400">
                <a:solidFill>
                  <a:schemeClr val="bg1"/>
                </a:solidFill>
              </a:defRPr>
            </a:lvl4pPr>
            <a:lvl5pPr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9F7D3E0-85A7-4888-9332-9B0C252C20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323088" y="347413"/>
            <a:ext cx="14017752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27976603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bed_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50AC034E-E54C-4458-8A41-EB0300702CFF}"/>
              </a:ext>
            </a:extLst>
          </p:cNvPr>
          <p:cNvSpPr/>
          <p:nvPr userDrawn="1"/>
        </p:nvSpPr>
        <p:spPr bwMode="auto">
          <a:xfrm rot="5400000">
            <a:off x="6088380" y="2887980"/>
            <a:ext cx="2453640" cy="2453640"/>
          </a:xfrm>
          <a:custGeom>
            <a:avLst/>
            <a:gdLst>
              <a:gd name="connsiteX0" fmla="*/ 696468 w 2453640"/>
              <a:gd name="connsiteY0" fmla="*/ 1493520 h 2453640"/>
              <a:gd name="connsiteX1" fmla="*/ 1757172 w 2453640"/>
              <a:gd name="connsiteY1" fmla="*/ 1493520 h 2453640"/>
              <a:gd name="connsiteX2" fmla="*/ 1226820 w 2453640"/>
              <a:gd name="connsiteY2" fmla="*/ 701040 h 2453640"/>
              <a:gd name="connsiteX3" fmla="*/ 0 w 2453640"/>
              <a:gd name="connsiteY3" fmla="*/ 1226820 h 2453640"/>
              <a:gd name="connsiteX4" fmla="*/ 1226820 w 2453640"/>
              <a:gd name="connsiteY4" fmla="*/ 0 h 2453640"/>
              <a:gd name="connsiteX5" fmla="*/ 2453640 w 2453640"/>
              <a:gd name="connsiteY5" fmla="*/ 1226820 h 2453640"/>
              <a:gd name="connsiteX6" fmla="*/ 1226820 w 2453640"/>
              <a:gd name="connsiteY6" fmla="*/ 2453640 h 2453640"/>
              <a:gd name="connsiteX7" fmla="*/ 0 w 2453640"/>
              <a:gd name="connsiteY7" fmla="*/ 1226820 h 2453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53640" h="2453640">
                <a:moveTo>
                  <a:pt x="696468" y="1493520"/>
                </a:moveTo>
                <a:lnTo>
                  <a:pt x="1757172" y="1493520"/>
                </a:lnTo>
                <a:lnTo>
                  <a:pt x="1226820" y="701040"/>
                </a:lnTo>
                <a:close/>
                <a:moveTo>
                  <a:pt x="0" y="1226820"/>
                </a:moveTo>
                <a:cubicBezTo>
                  <a:pt x="0" y="549266"/>
                  <a:pt x="549266" y="0"/>
                  <a:pt x="1226820" y="0"/>
                </a:cubicBezTo>
                <a:cubicBezTo>
                  <a:pt x="1904374" y="0"/>
                  <a:pt x="2453640" y="549266"/>
                  <a:pt x="2453640" y="1226820"/>
                </a:cubicBezTo>
                <a:cubicBezTo>
                  <a:pt x="2453640" y="1904374"/>
                  <a:pt x="1904374" y="2453640"/>
                  <a:pt x="1226820" y="2453640"/>
                </a:cubicBezTo>
                <a:cubicBezTo>
                  <a:pt x="549266" y="2453640"/>
                  <a:pt x="0" y="1904374"/>
                  <a:pt x="0" y="1226820"/>
                </a:cubicBezTo>
                <a:close/>
              </a:path>
            </a:pathLst>
          </a:cu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62EA48BA-8AA5-4D2B-BA49-A7696755D9F4}"/>
              </a:ext>
            </a:extLst>
          </p:cNvPr>
          <p:cNvSpPr>
            <a:spLocks noGrp="1"/>
          </p:cNvSpPr>
          <p:nvPr userDrawn="1">
            <p:ph type="media" sz="quarter" idx="10" hasCustomPrompt="1"/>
          </p:nvPr>
        </p:nvSpPr>
        <p:spPr>
          <a:xfrm>
            <a:off x="0" y="3800868"/>
            <a:ext cx="14630400" cy="627864"/>
          </a:xfrm>
        </p:spPr>
        <p:txBody>
          <a:bodyPr anchor="ctr" anchorCtr="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video</a:t>
            </a:r>
          </a:p>
        </p:txBody>
      </p:sp>
    </p:spTree>
    <p:extLst>
      <p:ext uri="{BB962C8B-B14F-4D97-AF65-F5344CB8AC3E}">
        <p14:creationId xmlns:p14="http://schemas.microsoft.com/office/powerpoint/2010/main" val="265394756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_1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A98025-C544-4CFF-82D6-BCE0602692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458" t="458" r="21388" b="21388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40721108-6E69-4056-855D-158EB29E3B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850" y="3444973"/>
            <a:ext cx="12908725" cy="1126462"/>
          </a:xfrm>
          <a:noFill/>
        </p:spPr>
        <p:txBody>
          <a:bodyPr wrap="square" lIns="182880" tIns="146304" rIns="182880" bIns="146304" anchor="t" anchorCtr="0">
            <a:spAutoFit/>
          </a:bodyPr>
          <a:lstStyle>
            <a:lvl1pPr>
              <a:defRPr sz="6000" spc="-11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/>
              <a:t>Section</a:t>
            </a:r>
          </a:p>
        </p:txBody>
      </p:sp>
      <p:sp>
        <p:nvSpPr>
          <p:cNvPr id="15" name="TextBox 3">
            <a:extLst>
              <a:ext uri="{FF2B5EF4-FFF2-40B4-BE49-F238E27FC236}">
                <a16:creationId xmlns:a16="http://schemas.microsoft.com/office/drawing/2014/main" id="{5E8654C8-1770-4DF6-8C26-F6FD094A33E9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6" name="Graphic 15">
            <a:extLst>
              <a:ext uri="{FF2B5EF4-FFF2-40B4-BE49-F238E27FC236}">
                <a16:creationId xmlns:a16="http://schemas.microsoft.com/office/drawing/2014/main" id="{B2542CA9-E9D7-423E-AAAA-95F2700C6CF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CC11C9-747B-4068-A129-98C38D24066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60253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object&#10;&#10;Description automatically generated">
            <a:extLst>
              <a:ext uri="{FF2B5EF4-FFF2-40B4-BE49-F238E27FC236}">
                <a16:creationId xmlns:a16="http://schemas.microsoft.com/office/drawing/2014/main" id="{5506A9EF-5A7F-4C45-A661-3EC0CC81BA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49" t="549" r="549" b="549"/>
          <a:stretch/>
        </p:blipFill>
        <p:spPr>
          <a:xfrm>
            <a:off x="1" y="0"/>
            <a:ext cx="14630400" cy="82296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DA83261-5476-4C08-8B47-87A7A736F5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2675" y="3444973"/>
            <a:ext cx="12908725" cy="1126462"/>
          </a:xfrm>
          <a:noFill/>
        </p:spPr>
        <p:txBody>
          <a:bodyPr wrap="square" lIns="182880" tIns="146304" rIns="182880" bIns="146304" anchor="t" anchorCtr="0">
            <a:spAutoFit/>
          </a:bodyPr>
          <a:lstStyle>
            <a:lvl1pPr>
              <a:defRPr sz="6000" spc="-11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/>
              <a:t>Video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F69FC53F-AC46-443F-BDC1-82CA9848CBEE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7D3D3D50-83BC-4882-A923-65B99D57A4D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43DC05-2168-4ADB-AFA3-E92BEE455F8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218243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rainbow in the background&#10;&#10;Description automatically generated">
            <a:extLst>
              <a:ext uri="{FF2B5EF4-FFF2-40B4-BE49-F238E27FC236}">
                <a16:creationId xmlns:a16="http://schemas.microsoft.com/office/drawing/2014/main" id="{BBB0ADD0-0C6D-4AFD-B2AD-043C3B39119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40" t="640" r="640" b="640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0F7726A5-4725-4B31-B365-B823DDDF52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850" y="3444973"/>
            <a:ext cx="12908725" cy="1126462"/>
          </a:xfrm>
          <a:noFill/>
        </p:spPr>
        <p:txBody>
          <a:bodyPr wrap="square" lIns="182880" tIns="146304" rIns="182880" bIns="146304" anchor="t" anchorCtr="0">
            <a:spAutoFit/>
          </a:bodyPr>
          <a:lstStyle>
            <a:lvl1pPr>
              <a:defRPr sz="6000" spc="-11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/>
              <a:t>Demo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84558446-36A0-4819-A665-2B6D8CE8046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3AE7D8DF-9A15-4127-AE8E-F8EF17DD600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78DB53-8BD1-4B05-96AE-E7204A4DF3D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353456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B0438D-0AA4-40DE-B859-53B4B25058B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24155" y="1809750"/>
            <a:ext cx="13982395" cy="4665893"/>
          </a:xfrm>
        </p:spPr>
        <p:txBody>
          <a:bodyPr lIns="182880" tIns="146304" rIns="182880" bIns="146304"/>
          <a:lstStyle>
            <a:lvl1pPr>
              <a:spcBef>
                <a:spcPts val="2400"/>
              </a:spcBef>
              <a:defRPr sz="2000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E63177-F9B5-41D2-A742-D770E5A384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6" cy="10795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9916980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_2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B0438D-0AA4-40DE-B859-53B4B25058B8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323850" y="1809750"/>
            <a:ext cx="6858000" cy="4942892"/>
          </a:xfrm>
        </p:spPr>
        <p:txBody>
          <a:bodyPr lIns="182880" tIns="146304" rIns="182880" bIns="146304"/>
          <a:lstStyle>
            <a:lvl1pPr>
              <a:spcBef>
                <a:spcPts val="2400"/>
              </a:spcBef>
              <a:defRPr sz="2000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sp>
        <p:nvSpPr>
          <p:cNvPr id="7" name="Content Placeholder 10">
            <a:extLst>
              <a:ext uri="{FF2B5EF4-FFF2-40B4-BE49-F238E27FC236}">
                <a16:creationId xmlns:a16="http://schemas.microsoft.com/office/drawing/2014/main" id="{37C8F698-9535-4EA1-A06D-92ABCB324DB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7452096" y="1809750"/>
            <a:ext cx="6858000" cy="4942892"/>
          </a:xfrm>
        </p:spPr>
        <p:txBody>
          <a:bodyPr lIns="182880" tIns="146304" rIns="182880" bIns="146304"/>
          <a:lstStyle>
            <a:lvl1pPr>
              <a:spcBef>
                <a:spcPts val="2400"/>
              </a:spcBef>
              <a:defRPr sz="2000">
                <a:latin typeface="Lucida Console" panose="020B0609040504020204" pitchFamily="49" charset="0"/>
              </a:defRPr>
            </a:lvl1pPr>
            <a:lvl2pPr>
              <a:defRPr>
                <a:latin typeface="Lucida Console" panose="020B0609040504020204" pitchFamily="49" charset="0"/>
              </a:defRPr>
            </a:lvl2pPr>
            <a:lvl3pPr>
              <a:defRPr>
                <a:latin typeface="Lucida Console" panose="020B0609040504020204" pitchFamily="49" charset="0"/>
              </a:defRPr>
            </a:lvl3pPr>
            <a:lvl4pPr>
              <a:defRPr>
                <a:latin typeface="Lucida Console" panose="020B0609040504020204" pitchFamily="49" charset="0"/>
              </a:defRPr>
            </a:lvl4pPr>
            <a:lvl5pPr>
              <a:defRPr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Edit var pd = require('pretty-data').pd;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xml_pp</a:t>
            </a:r>
            <a:r>
              <a:rPr lang="en-US" dirty="0"/>
              <a:t> = pd.xml(data);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xml_min</a:t>
            </a:r>
            <a:r>
              <a:rPr lang="en-US" dirty="0"/>
              <a:t> = </a:t>
            </a:r>
            <a:r>
              <a:rPr lang="en-US" dirty="0" err="1"/>
              <a:t>pd.xmlmin</a:t>
            </a:r>
            <a:r>
              <a:rPr lang="en-US" dirty="0"/>
              <a:t>(data [,true]);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json_pp</a:t>
            </a:r>
            <a:r>
              <a:rPr lang="en-US" dirty="0"/>
              <a:t> = </a:t>
            </a:r>
            <a:r>
              <a:rPr lang="en-US" dirty="0" err="1"/>
              <a:t>pd.json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json_min</a:t>
            </a:r>
            <a:r>
              <a:rPr lang="en-US" dirty="0"/>
              <a:t> = </a:t>
            </a:r>
            <a:r>
              <a:rPr lang="en-US" dirty="0" err="1"/>
              <a:t>pd.jsonmin</a:t>
            </a:r>
            <a:r>
              <a:rPr lang="en-US" dirty="0"/>
              <a:t>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css_pp</a:t>
            </a:r>
            <a:r>
              <a:rPr lang="en-US" dirty="0"/>
              <a:t> = pd.css(data);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css_min</a:t>
            </a:r>
            <a:r>
              <a:rPr lang="en-US" dirty="0"/>
              <a:t> = </a:t>
            </a:r>
            <a:r>
              <a:rPr lang="en-US" dirty="0" err="1"/>
              <a:t>pd.cssmin</a:t>
            </a:r>
            <a:r>
              <a:rPr lang="en-US" dirty="0"/>
              <a:t>(data [, true]);</a:t>
            </a:r>
          </a:p>
          <a:p>
            <a:pPr lvl="0"/>
            <a:r>
              <a:rPr lang="en-US" dirty="0"/>
              <a:t>var </a:t>
            </a:r>
            <a:r>
              <a:rPr lang="en-US" dirty="0" err="1"/>
              <a:t>sql_pp</a:t>
            </a:r>
            <a:r>
              <a:rPr lang="en-US" dirty="0"/>
              <a:t> = </a:t>
            </a:r>
            <a:r>
              <a:rPr lang="en-US" dirty="0" err="1"/>
              <a:t>pd.sql</a:t>
            </a:r>
            <a:r>
              <a:rPr lang="en-US" dirty="0"/>
              <a:t>(data);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C9344D-70CE-4ADD-B92E-329B6F53D92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6" cy="1079598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26324061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urvey_Remin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A5071A96-7106-4B82-85D5-826F131023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8791" t="18791" r="18791" b="18791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484F0FD-5FCF-4285-AF1C-46A66C34FEA4}"/>
              </a:ext>
            </a:extLst>
          </p:cNvPr>
          <p:cNvSpPr txBox="1"/>
          <p:nvPr userDrawn="1"/>
        </p:nvSpPr>
        <p:spPr bwMode="white">
          <a:xfrm>
            <a:off x="2814726" y="3928082"/>
            <a:ext cx="9000949" cy="17912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sz="54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+mj-lt"/>
              </a:rPr>
              <a:t>Please complete the session survey in the mobile app.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B30FC2A-8A88-4BBB-82D2-6C57A331C334}"/>
              </a:ext>
            </a:extLst>
          </p:cNvPr>
          <p:cNvSpPr/>
          <p:nvPr userDrawn="1"/>
        </p:nvSpPr>
        <p:spPr bwMode="auto">
          <a:xfrm>
            <a:off x="6370320" y="1445839"/>
            <a:ext cx="1889760" cy="1889760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365760" rIns="182880" bIns="1463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15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!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610FDA27-4322-4C3E-9A09-4971448011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A8F7CC-5189-46C6-945E-BC4699DBAA9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C62229FC-3994-4064-8AD0-9F75021275FC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260515499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OneSp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01E9E02-9E6B-439B-AC7A-F532507D56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4" t="19847" r="19848" b="70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597671E-0E52-49EB-9EDA-4A61696D25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088" y="2891654"/>
            <a:ext cx="10462197" cy="1850571"/>
          </a:xfrm>
          <a:noFill/>
        </p:spPr>
        <p:txBody>
          <a:bodyPr lIns="182880" tIns="146304" rIns="182880" bIns="146304" anchor="t" anchorCtr="0"/>
          <a:lstStyle>
            <a:lvl1pPr>
              <a:defRPr sz="5400" spc="-11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D6B07F55-9734-4F2D-AF1E-28F0D538993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913752"/>
            <a:ext cx="10458448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676A594D-095C-4919-88A2-D3E868BF166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087" y="2032958"/>
            <a:ext cx="10462197" cy="57246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000" spc="60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F4A5ED0B-2348-45FE-AA21-8C4C975D4C3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5770BF54-E3D8-4402-9F9B-DAEE94A521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0AAA59B-A533-4C18-9453-F5AFB683AEA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67DB87B-3082-4AFC-9402-4B8FD09F93C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23850" y="5367640"/>
            <a:ext cx="10458448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</p:spTree>
    <p:extLst>
      <p:ext uri="{BB962C8B-B14F-4D97-AF65-F5344CB8AC3E}">
        <p14:creationId xmlns:p14="http://schemas.microsoft.com/office/powerpoint/2010/main" val="1368165240"/>
      </p:ext>
    </p:extLst>
  </p:cSld>
  <p:clrMapOvr>
    <a:masterClrMapping/>
  </p:clrMapOvr>
  <p:transition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object&#10;&#10;Description automatically generated">
            <a:extLst>
              <a:ext uri="{FF2B5EF4-FFF2-40B4-BE49-F238E27FC236}">
                <a16:creationId xmlns:a16="http://schemas.microsoft.com/office/drawing/2014/main" id="{F5B14970-C2E8-4A37-BFB0-515DE45B717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384" t="17698" r="30013" b="17698"/>
          <a:stretch/>
        </p:blipFill>
        <p:spPr>
          <a:xfrm>
            <a:off x="0" y="-1"/>
            <a:ext cx="14630400" cy="8229601"/>
          </a:xfrm>
          <a:prstGeom prst="rect">
            <a:avLst/>
          </a:prstGeom>
        </p:spPr>
      </p:pic>
      <p:sp>
        <p:nvSpPr>
          <p:cNvPr id="10" name="Title 4">
            <a:extLst>
              <a:ext uri="{FF2B5EF4-FFF2-40B4-BE49-F238E27FC236}">
                <a16:creationId xmlns:a16="http://schemas.microsoft.com/office/drawing/2014/main" id="{40F0A962-F39A-4F7C-AFB8-1D55B110FA1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850" y="2225992"/>
            <a:ext cx="10001250" cy="3203258"/>
          </a:xfrm>
        </p:spPr>
        <p:txBody>
          <a:bodyPr lIns="182880" tIns="146304" rIns="182880" bIns="146304"/>
          <a:lstStyle>
            <a:lvl1pPr marL="171450" indent="-171450"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“Lorem ipsum dolor sit </a:t>
            </a:r>
            <a:r>
              <a:rPr lang="en-US" dirty="0" err="1"/>
              <a:t>amet</a:t>
            </a:r>
            <a:r>
              <a:rPr lang="en-US" dirty="0"/>
              <a:t>, </a:t>
            </a:r>
            <a:r>
              <a:rPr lang="en-US" dirty="0" err="1"/>
              <a:t>consectetuer</a:t>
            </a:r>
            <a:r>
              <a:rPr lang="en-US" dirty="0"/>
              <a:t> adipiscing </a:t>
            </a:r>
            <a:r>
              <a:rPr lang="en-US" dirty="0" err="1"/>
              <a:t>elit</a:t>
            </a:r>
            <a:r>
              <a:rPr lang="en-US" dirty="0"/>
              <a:t>. Maecenas 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‚ </a:t>
            </a:r>
            <a:r>
              <a:rPr lang="en-US" dirty="0" err="1"/>
              <a:t>massa</a:t>
            </a:r>
            <a:r>
              <a:rPr lang="en-US" dirty="0"/>
              <a:t>.” 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26FA47B6-AF7F-4583-B619-AA67D7C65CD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4123372" y="5640645"/>
            <a:ext cx="6201728" cy="562035"/>
          </a:xfrm>
        </p:spPr>
        <p:txBody>
          <a:bodyPr lIns="182880" tIns="146304" rIns="182880" bIns="146304"/>
          <a:lstStyle>
            <a:lvl1pPr marL="228600" indent="0" algn="r">
              <a:buNone/>
              <a:defRPr sz="2800" b="1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  <a:lvl2pPr marL="40338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2pPr>
            <a:lvl3pPr marL="67231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3pPr>
            <a:lvl4pPr marL="94123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4pPr>
            <a:lvl5pPr marL="121016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dirty="0"/>
              <a:t>Quotation Author</a:t>
            </a:r>
          </a:p>
        </p:txBody>
      </p:sp>
      <p:sp>
        <p:nvSpPr>
          <p:cNvPr id="9" name="TextBox 3">
            <a:extLst>
              <a:ext uri="{FF2B5EF4-FFF2-40B4-BE49-F238E27FC236}">
                <a16:creationId xmlns:a16="http://schemas.microsoft.com/office/drawing/2014/main" id="{D83199C5-2735-42A4-BE14-F826AB642B3E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2DB318C-E278-4A7B-94FC-23D45A4EC81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F9451B9-5BE3-4A0F-AA8D-62F8E5F49A2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78CCF1D-C382-4338-9CBC-EE540D3CAB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white">
          <a:xfrm>
            <a:off x="4123372" y="6202680"/>
            <a:ext cx="6201728" cy="683264"/>
          </a:xfrm>
        </p:spPr>
        <p:txBody>
          <a:bodyPr lIns="182880" tIns="146304" rIns="182880" bIns="146304"/>
          <a:lstStyle>
            <a:lvl1pPr marL="228600" indent="0" algn="r">
              <a:buNone/>
              <a:defRPr sz="2800" b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  <a:lvl2pPr marL="40338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2pPr>
            <a:lvl3pPr marL="67231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3pPr>
            <a:lvl4pPr marL="941238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4pPr>
            <a:lvl5pPr marL="1210163" indent="0">
              <a:buNone/>
              <a:defRPr>
                <a:gradFill>
                  <a:gsLst>
                    <a:gs pos="1250">
                      <a:schemeClr val="bg1"/>
                    </a:gs>
                    <a:gs pos="100000">
                      <a:schemeClr val="bg1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63635274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_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080608-56C9-4EDC-96A7-AD16C89CE9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1892" t="29328" r="34309" b="16874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AAD6B90-3239-487B-90E2-DA3FBBFC9D3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235192"/>
            <a:ext cx="6130439" cy="534928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38B4B94-EB11-421A-9F05-9547D4AD928A}"/>
              </a:ext>
            </a:extLst>
          </p:cNvPr>
          <p:cNvSpPr txBox="1"/>
          <p:nvPr userDrawn="1"/>
        </p:nvSpPr>
        <p:spPr bwMode="white">
          <a:xfrm>
            <a:off x="323086" y="2209619"/>
            <a:ext cx="11975593" cy="1905181"/>
          </a:xfrm>
          <a:prstGeom prst="rect">
            <a:avLst/>
          </a:prstGeom>
          <a:noFill/>
        </p:spPr>
        <p:txBody>
          <a:bodyPr vert="horz" wrap="square" lIns="182880" tIns="91440" rIns="146304" bIns="91440" rtlCol="0" anchor="t" anchorCtr="0">
            <a:noAutofit/>
          </a:bodyPr>
          <a:lstStyle>
            <a:lvl1pPr defTabSz="1097278">
              <a:lnSpc>
                <a:spcPct val="90000"/>
              </a:lnSpc>
              <a:spcBef>
                <a:spcPct val="0"/>
              </a:spcBef>
              <a:buNone/>
              <a:defRPr lang="en-US" sz="6600" b="0" cap="none" spc="-118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lvl="0"/>
            <a:r>
              <a:rPr lang="en-US" sz="11500" dirty="0">
                <a:solidFill>
                  <a:schemeClr val="tx1"/>
                </a:solidFill>
              </a:rPr>
              <a:t>Thank you!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6FD7AE97-D5ED-4255-8514-5D5D8D9AA7C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91AA3FF-AB9F-47F3-AFB2-F9CADB0930F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7A72327-9D6E-4E5B-9A0B-90FF1C6BE56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AF418EF-2579-444C-81E0-00BA1D3B84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850" y="4783841"/>
            <a:ext cx="6130439" cy="534928"/>
          </a:xfrm>
        </p:spPr>
        <p:txBody>
          <a:bodyPr lIns="182880" tIns="146304" rIns="182880" bIns="146304">
            <a:noAutofit/>
          </a:bodyPr>
          <a:lstStyle>
            <a:lvl1pPr marL="0" indent="0">
              <a:spcBef>
                <a:spcPts val="0"/>
              </a:spcBef>
              <a:buNone/>
              <a:defRPr lang="en-US" sz="28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Contact information</a:t>
            </a:r>
          </a:p>
        </p:txBody>
      </p:sp>
    </p:spTree>
    <p:extLst>
      <p:ext uri="{BB962C8B-B14F-4D97-AF65-F5344CB8AC3E}">
        <p14:creationId xmlns:p14="http://schemas.microsoft.com/office/powerpoint/2010/main" val="2210534014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Two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54DD688C-88E4-4590-BAD4-3ADA849AE5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4" t="19847" r="19848" b="70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B7F95915-D1D2-4E88-9B8E-D63E3E42A5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088" y="2891654"/>
            <a:ext cx="10462197" cy="1850571"/>
          </a:xfrm>
          <a:noFill/>
        </p:spPr>
        <p:txBody>
          <a:bodyPr lIns="182880" tIns="146304" rIns="182880" bIns="146304" anchor="t" anchorCtr="0"/>
          <a:lstStyle>
            <a:lvl1pPr>
              <a:defRPr sz="5400" spc="-11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331A1531-8FBF-445F-8866-846D214448A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087" y="2032958"/>
            <a:ext cx="10462197" cy="57246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000" spc="60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21" name="TextBox 3">
            <a:extLst>
              <a:ext uri="{FF2B5EF4-FFF2-40B4-BE49-F238E27FC236}">
                <a16:creationId xmlns:a16="http://schemas.microsoft.com/office/drawing/2014/main" id="{134845F9-9F61-4A66-AC78-EA6708F9BAF3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1825DA3F-11E7-4924-A6AA-8792C1BF7CF6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CB4F4AF-B9F9-44DD-8032-C8F97415FD9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99944C5C-0686-423C-AD25-BDC211CB613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913752"/>
            <a:ext cx="5010150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1E431EA-AF81-4444-BF12-AC455A98DD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23850" y="5367640"/>
            <a:ext cx="5010150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2409E060-A600-4FC6-8319-7550123509B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5775134" y="4913752"/>
            <a:ext cx="5010150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E78EC8F1-696E-487F-80BF-317E4A5538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5775134" y="5367640"/>
            <a:ext cx="5010150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</p:spTree>
    <p:extLst>
      <p:ext uri="{BB962C8B-B14F-4D97-AF65-F5344CB8AC3E}">
        <p14:creationId xmlns:p14="http://schemas.microsoft.com/office/powerpoint/2010/main" val="209176542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Three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867775C9-5EB2-4F23-84E6-8B2B579F2A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04" t="19847" r="19848" b="703"/>
          <a:stretch/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6A83D118-E0F2-497E-B52C-9187339527E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323088" y="2891654"/>
            <a:ext cx="10462197" cy="1850571"/>
          </a:xfrm>
          <a:noFill/>
        </p:spPr>
        <p:txBody>
          <a:bodyPr lIns="182880" tIns="146304" rIns="182880" bIns="146304" anchor="t" anchorCtr="0"/>
          <a:lstStyle>
            <a:lvl1pPr>
              <a:defRPr sz="5400" spc="-118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Presentation Title here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C0D86F0A-47BB-48E2-BD11-D7549B2A2AB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 bwMode="white">
          <a:xfrm>
            <a:off x="323087" y="2032958"/>
            <a:ext cx="10462197" cy="57246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defRPr lang="en-US" sz="2000" spc="60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r>
              <a:rPr lang="en-US" dirty="0" err="1"/>
              <a:t>SessionID</a:t>
            </a:r>
            <a:endParaRPr lang="en-US" dirty="0"/>
          </a:p>
        </p:txBody>
      </p:sp>
      <p:sp>
        <p:nvSpPr>
          <p:cNvPr id="18" name="TextBox 3">
            <a:extLst>
              <a:ext uri="{FF2B5EF4-FFF2-40B4-BE49-F238E27FC236}">
                <a16:creationId xmlns:a16="http://schemas.microsoft.com/office/drawing/2014/main" id="{A532137D-F2FC-4AAE-87B0-5A504846A0E9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389C2339-1AD9-4FCC-94EF-1721C1E9838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5488E0C-BB7C-4C21-A837-E415B0ED2D0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0DC3C4F5-C09E-4675-A9E8-8B1927AEA1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white">
          <a:xfrm>
            <a:off x="323850" y="4913752"/>
            <a:ext cx="4302125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05ED587-3950-498B-8809-350E99ECF2F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323850" y="5367640"/>
            <a:ext cx="4302125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9FCC8BDD-C466-4DE7-88BA-E166D630D42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4871787" y="4913752"/>
            <a:ext cx="4302125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81A5DCF4-0C78-4BC8-A8E1-5E731743E4E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4871787" y="5367640"/>
            <a:ext cx="4302125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6F8A7F9C-EC28-40EB-9462-DA12BA09DF6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 bwMode="white">
          <a:xfrm>
            <a:off x="9419724" y="4913752"/>
            <a:ext cx="4302125" cy="464364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Amazon Ember Heavy" panose="020B0803020204020204" pitchFamily="34" charset="0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Speaker Name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03DBA0CC-DEF5-4A1B-A37B-E5853591B07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 bwMode="white">
          <a:xfrm>
            <a:off x="9419724" y="5367640"/>
            <a:ext cx="4302125" cy="973002"/>
          </a:xfrm>
        </p:spPr>
        <p:txBody>
          <a:bodyPr lIns="182880" tIns="146304" rIns="182880" bIns="146304">
            <a:noAutofit/>
          </a:bodyPr>
          <a:lstStyle>
            <a:lvl1pPr marL="0" marR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lang="en-US" sz="2400" b="0" kern="1200" spc="0" baseline="0" dirty="0">
                <a:solidFill>
                  <a:schemeClr val="tx1"/>
                </a:solidFill>
                <a:latin typeface="+mj-lt"/>
                <a:ea typeface="Amazon Ember Heavy" panose="020B0803020204020204" pitchFamily="34" charset="0"/>
                <a:cs typeface="Amazon Ember Heavy" panose="020B0803020204020204" pitchFamily="34" charset="0"/>
              </a:defRPr>
            </a:lvl1pPr>
          </a:lstStyle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Job Title</a:t>
            </a:r>
          </a:p>
          <a:p>
            <a:pPr marL="0" marR="0" lvl="0" indent="0" algn="l" defTabSz="1097278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/>
              <a:t>Company Name</a:t>
            </a:r>
          </a:p>
        </p:txBody>
      </p:sp>
    </p:spTree>
    <p:extLst>
      <p:ext uri="{BB962C8B-B14F-4D97-AF65-F5344CB8AC3E}">
        <p14:creationId xmlns:p14="http://schemas.microsoft.com/office/powerpoint/2010/main" val="3780405945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2827" cy="1079598"/>
          </a:xfrm>
        </p:spPr>
        <p:txBody>
          <a:bodyPr lIns="182880" tIns="146304" rIns="182880" bIns="146304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64777504"/>
      </p:ext>
    </p:extLst>
  </p:cSld>
  <p:clrMapOvr>
    <a:masterClrMapping/>
  </p:clrMapOvr>
  <p:transition>
    <p:fade/>
  </p:transition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Content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2827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3850" y="1427015"/>
            <a:ext cx="13982827" cy="2675604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/>
            </a:lvl1pPr>
            <a:lvl2pPr>
              <a:spcAft>
                <a:spcPts val="800"/>
              </a:spcAft>
              <a:defRPr/>
            </a:lvl2pPr>
            <a:lvl3pPr>
              <a:spcAft>
                <a:spcPts val="800"/>
              </a:spcAft>
              <a:defRPr/>
            </a:lvl3pPr>
            <a:lvl4pPr>
              <a:spcAft>
                <a:spcPts val="800"/>
              </a:spcAft>
              <a:defRPr/>
            </a:lvl4pPr>
            <a:lvl5pPr>
              <a:spcAft>
                <a:spcPts val="8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7661400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Bulleted_Content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ACC7F-A1B5-49B5-821A-D9FB8D49F7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3046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36A5EB2-5876-4EAF-8AE0-2E40E818628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23850" y="1427015"/>
            <a:ext cx="13983046" cy="2675604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>
            <a:lvl1pPr marL="457200" indent="-457200">
              <a:spcAft>
                <a:spcPts val="800"/>
              </a:spcAft>
              <a:buFont typeface="Arial" panose="020B0604020202020204" pitchFamily="34" charset="0"/>
              <a:buChar char="•"/>
              <a:defRPr/>
            </a:lvl1pPr>
            <a:lvl2pPr marL="746288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2pPr>
            <a:lvl3pPr marL="1015213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3pPr>
            <a:lvl4pPr marL="1284138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4pPr>
            <a:lvl5pPr marL="1553063" indent="-342900">
              <a:spcAft>
                <a:spcPts val="800"/>
              </a:spcAft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352309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5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23850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 lang="en-US" dirty="0"/>
            </a:lvl1pPr>
            <a:lvl2pPr>
              <a:spcAft>
                <a:spcPts val="800"/>
              </a:spcAft>
              <a:defRPr lang="en-US" dirty="0"/>
            </a:lvl2pPr>
            <a:lvl3pPr>
              <a:spcAft>
                <a:spcPts val="800"/>
              </a:spcAft>
              <a:defRPr lang="en-US" dirty="0"/>
            </a:lvl3pPr>
            <a:lvl4pPr>
              <a:spcAft>
                <a:spcPts val="800"/>
              </a:spcAft>
              <a:defRPr lang="en-US" dirty="0"/>
            </a:lvl4pPr>
            <a:lvl5pPr>
              <a:spcAft>
                <a:spcPts val="800"/>
              </a:spcAft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452095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>
              <a:spcAft>
                <a:spcPts val="800"/>
              </a:spcAft>
              <a:defRPr lang="en-US" dirty="0"/>
            </a:lvl1pPr>
            <a:lvl2pPr>
              <a:spcAft>
                <a:spcPts val="800"/>
              </a:spcAft>
              <a:defRPr lang="en-US" dirty="0"/>
            </a:lvl2pPr>
            <a:lvl3pPr>
              <a:spcAft>
                <a:spcPts val="800"/>
              </a:spcAft>
              <a:defRPr lang="en-US" dirty="0"/>
            </a:lvl3pPr>
            <a:lvl4pPr>
              <a:spcAft>
                <a:spcPts val="800"/>
              </a:spcAft>
              <a:defRPr lang="en-US" dirty="0"/>
            </a:lvl4pPr>
            <a:lvl5pPr>
              <a:spcAft>
                <a:spcPts val="800"/>
              </a:spcAft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1262917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_Bulleted"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23850" y="347413"/>
            <a:ext cx="13986246" cy="1079598"/>
          </a:xfrm>
        </p:spPr>
        <p:txBody>
          <a:bodyPr vert="horz" wrap="square" lIns="182880" tIns="146304" rIns="182880" bIns="146304" rtlCol="0" anchor="t">
            <a:no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323850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 marL="457200" indent="-4572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1pPr>
            <a:lvl2pPr marL="74628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2pPr>
            <a:lvl3pPr marL="101521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3pPr>
            <a:lvl4pPr marL="128413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4pPr>
            <a:lvl5pPr marL="155306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7452096" y="1427011"/>
            <a:ext cx="6858000" cy="2675604"/>
          </a:xfrm>
        </p:spPr>
        <p:txBody>
          <a:bodyPr vert="horz" wrap="square" lIns="182880" tIns="146304" rIns="182880" bIns="146304" rtlCol="0">
            <a:spAutoFit/>
          </a:bodyPr>
          <a:lstStyle>
            <a:lvl1pPr marL="457200" indent="-4572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1pPr>
            <a:lvl2pPr marL="74628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2pPr>
            <a:lvl3pPr marL="101521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3pPr>
            <a:lvl4pPr marL="1284138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4pPr>
            <a:lvl5pPr marL="1553063" indent="-342900">
              <a:spcAft>
                <a:spcPts val="800"/>
              </a:spcAft>
              <a:buFont typeface="Arial" panose="020B0604020202020204" pitchFamily="34" charset="0"/>
              <a:buChar char="•"/>
              <a:defRPr lang="en-US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411005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microsoft.com/office/2007/relationships/hdphoto" Target="../media/hdphoto1.wdp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sv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ltGray"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3088" y="347413"/>
            <a:ext cx="13987008" cy="1079598"/>
          </a:xfrm>
          <a:prstGeom prst="rect">
            <a:avLst/>
          </a:prstGeom>
        </p:spPr>
        <p:txBody>
          <a:bodyPr vert="horz" wrap="square" lIns="182880" tIns="146304" rIns="182880" bIns="146304" rtlCol="0" anchor="t">
            <a:no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23089" y="1427015"/>
            <a:ext cx="13984225" cy="2265236"/>
          </a:xfrm>
          <a:prstGeom prst="rect">
            <a:avLst/>
          </a:prstGeom>
        </p:spPr>
        <p:txBody>
          <a:bodyPr vert="horz" wrap="square" lIns="182880" tIns="146304" rIns="182880" bIns="146304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DA5B1D21-DB9A-D441-A2E0-379375C9EFEE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5334000" y="7596464"/>
            <a:ext cx="3962400" cy="138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altLang="x-none" sz="900" b="0" i="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2019, Amazon Web Services, Inc. or its affiliates. All rights reserved.</a:t>
            </a:r>
          </a:p>
        </p:txBody>
      </p:sp>
      <p:pic>
        <p:nvPicPr>
          <p:cNvPr id="6" name="Graphic 21">
            <a:extLst>
              <a:ext uri="{FF2B5EF4-FFF2-40B4-BE49-F238E27FC236}">
                <a16:creationId xmlns:a16="http://schemas.microsoft.com/office/drawing/2014/main" id="{320B47D5-FEF7-3D4A-9C33-E166100C2DF3}"/>
              </a:ext>
            </a:extLst>
          </p:cNvPr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4"/>
              </a:ext>
            </a:extLst>
          </a:blip>
          <a:stretch>
            <a:fillRect/>
          </a:stretch>
        </p:blipFill>
        <p:spPr>
          <a:xfrm>
            <a:off x="548569" y="7473857"/>
            <a:ext cx="1075500" cy="24521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A07F1F-5E1C-EE47-92A9-694D15646C49}"/>
              </a:ext>
            </a:extLst>
          </p:cNvPr>
          <p:cNvPicPr>
            <a:picLocks noChangeAspect="1"/>
          </p:cNvPicPr>
          <p:nvPr userDrawn="1"/>
        </p:nvPicPr>
        <p:blipFill>
          <a:blip r:embed="rId25" cstate="print">
            <a:extLst>
              <a:ext uri="{BEBA8EAE-BF5A-486C-A8C5-ECC9F3942E4B}">
                <a14:imgProps xmlns:a14="http://schemas.microsoft.com/office/drawing/2010/main">
                  <a14:imgLayer r:embed="rId26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61357" y="7543578"/>
            <a:ext cx="649177" cy="388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69" r:id="rId1"/>
    <p:sldLayoutId id="2147484266" r:id="rId2"/>
    <p:sldLayoutId id="2147484360" r:id="rId3"/>
    <p:sldLayoutId id="2147484361" r:id="rId4"/>
    <p:sldLayoutId id="2147484337" r:id="rId5"/>
    <p:sldLayoutId id="2147484372" r:id="rId6"/>
    <p:sldLayoutId id="2147484440" r:id="rId7"/>
    <p:sldLayoutId id="2147484359" r:id="rId8"/>
    <p:sldLayoutId id="2147484441" r:id="rId9"/>
    <p:sldLayoutId id="2147484369" r:id="rId10"/>
    <p:sldLayoutId id="2147484295" r:id="rId11"/>
    <p:sldLayoutId id="2147484370" r:id="rId12"/>
    <p:sldLayoutId id="2147484371" r:id="rId13"/>
    <p:sldLayoutId id="2147484249" r:id="rId14"/>
    <p:sldLayoutId id="2147484347" r:id="rId15"/>
    <p:sldLayoutId id="2147484364" r:id="rId16"/>
    <p:sldLayoutId id="2147484338" r:id="rId17"/>
    <p:sldLayoutId id="2147484437" r:id="rId18"/>
    <p:sldLayoutId id="2147484442" r:id="rId19"/>
    <p:sldLayoutId id="2147484309" r:id="rId20"/>
    <p:sldLayoutId id="2147484373" r:id="rId21"/>
  </p:sldLayoutIdLst>
  <p:transition>
    <p:fade/>
  </p:transition>
  <p:hf hdr="0" dt="0"/>
  <p:txStyles>
    <p:titleStyle>
      <a:lvl1pPr algn="l" defTabSz="1097278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20" baseline="0" dirty="0">
          <a:ln w="3175">
            <a:noFill/>
          </a:ln>
          <a:solidFill>
            <a:schemeClr val="tx2"/>
          </a:solidFill>
          <a:effectLst/>
          <a:latin typeface="Amazon Ember Light" panose="020B0403020204020204" pitchFamily="34" charset="0"/>
          <a:ea typeface="Amazon Ember Light" panose="020B0403020204020204" pitchFamily="34" charset="0"/>
          <a:cs typeface="Amazon Ember Light" panose="020B0403020204020204" pitchFamily="34" charset="0"/>
        </a:defRPr>
      </a:lvl1pPr>
    </p:titleStyle>
    <p:bodyStyle>
      <a:lvl1pPr marL="0" marR="0" indent="0" algn="l" defTabSz="109727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None/>
        <a:tabLst/>
        <a:defRPr sz="3200" b="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1pPr>
      <a:lvl2pPr marL="403388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4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2pPr>
      <a:lvl3pPr marL="672313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4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3pPr>
      <a:lvl4pPr marL="941238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0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4pPr>
      <a:lvl5pPr marL="1210163" marR="0" indent="0" algn="l" defTabSz="1097278" rtl="0" eaLnBrk="1" fontAlgn="auto" latinLnBrk="0" hangingPunct="1">
        <a:lnSpc>
          <a:spcPct val="90000"/>
        </a:lnSpc>
        <a:spcBef>
          <a:spcPts val="600"/>
        </a:spcBef>
        <a:spcAft>
          <a:spcPts val="0"/>
        </a:spcAft>
        <a:buClrTx/>
        <a:buSzPct val="90000"/>
        <a:buFont typeface="Arial" pitchFamily="34" charset="0"/>
        <a:buNone/>
        <a:tabLst/>
        <a:defRPr sz="2000" kern="1200" spc="0" baseline="0">
          <a:solidFill>
            <a:schemeClr val="tx2"/>
          </a:solidFill>
          <a:latin typeface="Amazon Ember" panose="020B0603020204020204" pitchFamily="34" charset="0"/>
          <a:ea typeface="Amazon Ember" panose="020B0603020204020204" pitchFamily="34" charset="0"/>
          <a:cs typeface="Amazon Ember" panose="020B0603020204020204" pitchFamily="34" charset="0"/>
        </a:defRPr>
      </a:lvl5pPr>
      <a:lvl6pPr marL="3017513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6pPr>
      <a:lvl7pPr marL="3566153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7pPr>
      <a:lvl8pPr marL="4114792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8pPr>
      <a:lvl9pPr marL="4663432" indent="-274320" algn="l" defTabSz="1097278" rtl="0" eaLnBrk="1" latinLnBrk="0" hangingPunct="1">
        <a:spcBef>
          <a:spcPct val="20000"/>
        </a:spcBef>
        <a:buFont typeface="Arial" pitchFamily="34" charset="0"/>
        <a:buChar char="•"/>
        <a:defRPr sz="235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1pPr>
      <a:lvl2pPr marL="548639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2pPr>
      <a:lvl3pPr marL="1097278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3pPr>
      <a:lvl4pPr marL="1645917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4pPr>
      <a:lvl5pPr marL="2194555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5pPr>
      <a:lvl6pPr marL="2743195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6pPr>
      <a:lvl7pPr marL="3291833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7pPr>
      <a:lvl8pPr marL="3840472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8pPr>
      <a:lvl9pPr marL="4389112" algn="l" defTabSz="1097278" rtl="0" eaLnBrk="1" latinLnBrk="0" hangingPunct="1">
        <a:defRPr sz="21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20" userDrawn="1">
          <p15:clr>
            <a:srgbClr val="5ACBF0"/>
          </p15:clr>
        </p15:guide>
        <p15:guide id="2" pos="204" userDrawn="1">
          <p15:clr>
            <a:srgbClr val="5ACBF0"/>
          </p15:clr>
        </p15:guide>
        <p15:guide id="3" pos="881" userDrawn="1">
          <p15:clr>
            <a:srgbClr val="5ACBF0"/>
          </p15:clr>
        </p15:guide>
        <p15:guide id="4" pos="1559" userDrawn="1">
          <p15:clr>
            <a:srgbClr val="5ACBF0"/>
          </p15:clr>
        </p15:guide>
        <p15:guide id="5" pos="2236" userDrawn="1">
          <p15:clr>
            <a:srgbClr val="5ACBF0"/>
          </p15:clr>
        </p15:guide>
        <p15:guide id="6" pos="2914" userDrawn="1">
          <p15:clr>
            <a:srgbClr val="5ACBF0"/>
          </p15:clr>
        </p15:guide>
        <p15:guide id="7" pos="3592" userDrawn="1">
          <p15:clr>
            <a:srgbClr val="5ACBF0"/>
          </p15:clr>
        </p15:guide>
        <p15:guide id="8" pos="4269" userDrawn="1">
          <p15:clr>
            <a:srgbClr val="5ACBF0"/>
          </p15:clr>
        </p15:guide>
        <p15:guide id="9" pos="4944" userDrawn="1">
          <p15:clr>
            <a:srgbClr val="5ACBF0"/>
          </p15:clr>
        </p15:guide>
        <p15:guide id="10" pos="5624" userDrawn="1">
          <p15:clr>
            <a:srgbClr val="5ACBF0"/>
          </p15:clr>
        </p15:guide>
        <p15:guide id="11" pos="6302" userDrawn="1">
          <p15:clr>
            <a:srgbClr val="5ACBF0"/>
          </p15:clr>
        </p15:guide>
        <p15:guide id="12" pos="6980" userDrawn="1">
          <p15:clr>
            <a:srgbClr val="5ACBF0"/>
          </p15:clr>
        </p15:guide>
        <p15:guide id="13" pos="7657" userDrawn="1">
          <p15:clr>
            <a:srgbClr val="5ACBF0"/>
          </p15:clr>
        </p15:guide>
        <p15:guide id="14" pos="8335" userDrawn="1">
          <p15:clr>
            <a:srgbClr val="5ACBF0"/>
          </p15:clr>
        </p15:guide>
        <p15:guide id="15" pos="9012" userDrawn="1">
          <p15:clr>
            <a:srgbClr val="5ACBF0"/>
          </p15:clr>
        </p15:guide>
        <p15:guide id="16" pos="339" userDrawn="1">
          <p15:clr>
            <a:srgbClr val="C35EA4"/>
          </p15:clr>
        </p15:guide>
        <p15:guide id="17" pos="8877" userDrawn="1">
          <p15:clr>
            <a:srgbClr val="C35EA4"/>
          </p15:clr>
        </p15:guide>
        <p15:guide id="18" orient="horz" pos="912" userDrawn="1">
          <p15:clr>
            <a:srgbClr val="5ACBF0"/>
          </p15:clr>
        </p15:guide>
        <p15:guide id="19" orient="horz" pos="1575" userDrawn="1">
          <p15:clr>
            <a:srgbClr val="5ACBF0"/>
          </p15:clr>
        </p15:guide>
        <p15:guide id="20" orient="horz" pos="2253" userDrawn="1">
          <p15:clr>
            <a:srgbClr val="5ACBF0"/>
          </p15:clr>
        </p15:guide>
        <p15:guide id="21" orient="horz" pos="2931" userDrawn="1">
          <p15:clr>
            <a:srgbClr val="5ACBF0"/>
          </p15:clr>
        </p15:guide>
        <p15:guide id="22" orient="horz" pos="3609" userDrawn="1">
          <p15:clr>
            <a:srgbClr val="5ACBF0"/>
          </p15:clr>
        </p15:guide>
        <p15:guide id="23" orient="horz" pos="4286" userDrawn="1">
          <p15:clr>
            <a:srgbClr val="5ACBF0"/>
          </p15:clr>
        </p15:guide>
        <p15:guide id="24" orient="horz" pos="4964" userDrawn="1">
          <p15:clr>
            <a:srgbClr val="5ACBF0"/>
          </p15:clr>
        </p15:guide>
        <p15:guide id="25" orient="horz" pos="355" userDrawn="1">
          <p15:clr>
            <a:srgbClr val="C35EA4"/>
          </p15:clr>
        </p15:guide>
        <p15:guide id="26" orient="horz" pos="4829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9234695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/>
              <a:t>Build serverless APIs supported by Amazon Aurora Serverless &amp; the Data API</a:t>
            </a:r>
            <a:br>
              <a:rPr lang="en-US" sz="4400" dirty="0"/>
            </a:br>
            <a:endParaRPr lang="en-US" sz="4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Marcilio</a:t>
            </a:r>
            <a:r>
              <a:rPr lang="en-US" dirty="0"/>
              <a:t> Mendonca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b="1"/>
              <a:t>SVS333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AD75266-CB02-4BD5-AB23-10C58F311A3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Sr. Solutions Developer</a:t>
            </a:r>
          </a:p>
          <a:p>
            <a:r>
              <a:rPr lang="en-US" dirty="0"/>
              <a:t>Amazon Web Services</a:t>
            </a:r>
          </a:p>
        </p:txBody>
      </p:sp>
    </p:spTree>
    <p:extLst>
      <p:ext uri="{BB962C8B-B14F-4D97-AF65-F5344CB8AC3E}">
        <p14:creationId xmlns:p14="http://schemas.microsoft.com/office/powerpoint/2010/main" val="2238574034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9D50B9B-C839-9344-A58B-A4450F7B4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47413"/>
            <a:ext cx="13982827" cy="1079598"/>
          </a:xfrm>
        </p:spPr>
        <p:txBody>
          <a:bodyPr/>
          <a:lstStyle/>
          <a:p>
            <a:r>
              <a:rPr lang="en-US" sz="4000" dirty="0"/>
              <a:t>The traditional way: database connections, always running apps</a:t>
            </a:r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D8EA14D3-F7A1-6D43-8FDB-CE20D288CCC6}"/>
              </a:ext>
            </a:extLst>
          </p:cNvPr>
          <p:cNvSpPr/>
          <p:nvPr/>
        </p:nvSpPr>
        <p:spPr bwMode="auto">
          <a:xfrm>
            <a:off x="2944895" y="5435159"/>
            <a:ext cx="3237876" cy="1079598"/>
          </a:xfrm>
          <a:prstGeom prst="can">
            <a:avLst>
              <a:gd name="adj" fmla="val 22994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Database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B798284-6E9E-094D-8808-AF44984D9029}"/>
              </a:ext>
            </a:extLst>
          </p:cNvPr>
          <p:cNvSpPr/>
          <p:nvPr/>
        </p:nvSpPr>
        <p:spPr bwMode="auto">
          <a:xfrm>
            <a:off x="2944895" y="1976625"/>
            <a:ext cx="3237876" cy="64684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Application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40EA4A7-25C7-2648-B609-9D9CFC88DE81}"/>
              </a:ext>
            </a:extLst>
          </p:cNvPr>
          <p:cNvCxnSpPr>
            <a:cxnSpLocks/>
            <a:stCxn id="8" idx="2"/>
            <a:endCxn id="7" idx="1"/>
          </p:cNvCxnSpPr>
          <p:nvPr/>
        </p:nvCxnSpPr>
        <p:spPr>
          <a:xfrm>
            <a:off x="4563833" y="2623473"/>
            <a:ext cx="0" cy="2811686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AE77DD1-F054-BB49-A60A-A4B8E0F11715}"/>
              </a:ext>
            </a:extLst>
          </p:cNvPr>
          <p:cNvSpPr txBox="1"/>
          <p:nvPr/>
        </p:nvSpPr>
        <p:spPr>
          <a:xfrm>
            <a:off x="4546421" y="3320216"/>
            <a:ext cx="3825406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Lucida Console" panose="020B0609040504020204" pitchFamily="49" charset="0"/>
              </a:rPr>
              <a:t>open connection</a:t>
            </a:r>
            <a:b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Lucida Console" panose="020B0609040504020204" pitchFamily="49" charset="0"/>
              </a:rPr>
            </a:b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Lucida Console" panose="020B0609040504020204" pitchFamily="49" charset="0"/>
              </a:rPr>
              <a:t>run SQL queries/transactions</a:t>
            </a:r>
            <a:b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Lucida Console" panose="020B0609040504020204" pitchFamily="49" charset="0"/>
              </a:rPr>
            </a:b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Lucida Console" panose="020B0609040504020204" pitchFamily="49" charset="0"/>
              </a:rPr>
              <a:t>close connection</a:t>
            </a:r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B8BFF032-6CDA-9B4D-AB9B-65556F0B7DD2}"/>
              </a:ext>
            </a:extLst>
          </p:cNvPr>
          <p:cNvSpPr/>
          <p:nvPr/>
        </p:nvSpPr>
        <p:spPr bwMode="auto">
          <a:xfrm>
            <a:off x="9583811" y="5279799"/>
            <a:ext cx="2398426" cy="1079598"/>
          </a:xfrm>
          <a:prstGeom prst="can">
            <a:avLst>
              <a:gd name="adj" fmla="val 22994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Database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B6A797A-1755-E148-A158-00E3B2B284E3}"/>
              </a:ext>
            </a:extLst>
          </p:cNvPr>
          <p:cNvSpPr/>
          <p:nvPr/>
        </p:nvSpPr>
        <p:spPr bwMode="auto">
          <a:xfrm>
            <a:off x="9124491" y="1821265"/>
            <a:ext cx="3237876" cy="1126462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Application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D1BB133-F723-1A4F-816F-39EA3C09E2A7}"/>
              </a:ext>
            </a:extLst>
          </p:cNvPr>
          <p:cNvCxnSpPr>
            <a:cxnSpLocks/>
            <a:stCxn id="21" idx="4"/>
            <a:endCxn id="16" idx="1"/>
          </p:cNvCxnSpPr>
          <p:nvPr/>
        </p:nvCxnSpPr>
        <p:spPr>
          <a:xfrm>
            <a:off x="10149760" y="2774252"/>
            <a:ext cx="633264" cy="2505547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617346A-AE9C-4B4B-9CC0-1127F47581CC}"/>
              </a:ext>
            </a:extLst>
          </p:cNvPr>
          <p:cNvSpPr/>
          <p:nvPr/>
        </p:nvSpPr>
        <p:spPr bwMode="auto">
          <a:xfrm>
            <a:off x="9816996" y="2417990"/>
            <a:ext cx="1975357" cy="434714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12B3391-4FAC-1346-8D5F-7B9DC260E9E3}"/>
              </a:ext>
            </a:extLst>
          </p:cNvPr>
          <p:cNvSpPr/>
          <p:nvPr/>
        </p:nvSpPr>
        <p:spPr bwMode="auto">
          <a:xfrm>
            <a:off x="10019666" y="2522325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C076A3B-EC73-D84A-A88A-D2F0D9F4D944}"/>
              </a:ext>
            </a:extLst>
          </p:cNvPr>
          <p:cNvSpPr/>
          <p:nvPr/>
        </p:nvSpPr>
        <p:spPr bwMode="auto">
          <a:xfrm>
            <a:off x="10352430" y="2522325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5DF540-7B9B-0C4A-A443-5B174777EE35}"/>
              </a:ext>
            </a:extLst>
          </p:cNvPr>
          <p:cNvSpPr/>
          <p:nvPr/>
        </p:nvSpPr>
        <p:spPr bwMode="auto">
          <a:xfrm>
            <a:off x="10699101" y="2522325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B020A8A-297A-194B-8939-F48F2CF28632}"/>
              </a:ext>
            </a:extLst>
          </p:cNvPr>
          <p:cNvSpPr/>
          <p:nvPr/>
        </p:nvSpPr>
        <p:spPr bwMode="auto">
          <a:xfrm>
            <a:off x="11031865" y="2522325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E0548A5-CD58-1044-BC2C-E8FD93E942EC}"/>
              </a:ext>
            </a:extLst>
          </p:cNvPr>
          <p:cNvSpPr/>
          <p:nvPr/>
        </p:nvSpPr>
        <p:spPr bwMode="auto">
          <a:xfrm>
            <a:off x="11364629" y="2522324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1E70B48-AFC7-8E4F-B1A1-E579D36CD55D}"/>
              </a:ext>
            </a:extLst>
          </p:cNvPr>
          <p:cNvCxnSpPr>
            <a:cxnSpLocks/>
            <a:stCxn id="22" idx="4"/>
            <a:endCxn id="16" idx="1"/>
          </p:cNvCxnSpPr>
          <p:nvPr/>
        </p:nvCxnSpPr>
        <p:spPr>
          <a:xfrm>
            <a:off x="10482524" y="2774252"/>
            <a:ext cx="300500" cy="2505547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20138D3-D679-9A44-9112-7876C9C65EA4}"/>
              </a:ext>
            </a:extLst>
          </p:cNvPr>
          <p:cNvCxnSpPr>
            <a:cxnSpLocks/>
            <a:stCxn id="24" idx="4"/>
            <a:endCxn id="16" idx="1"/>
          </p:cNvCxnSpPr>
          <p:nvPr/>
        </p:nvCxnSpPr>
        <p:spPr>
          <a:xfrm flipH="1">
            <a:off x="10783024" y="2774252"/>
            <a:ext cx="46171" cy="2505547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495C3C5-936D-ED4D-8F22-63D992BD516D}"/>
              </a:ext>
            </a:extLst>
          </p:cNvPr>
          <p:cNvCxnSpPr>
            <a:cxnSpLocks/>
            <a:stCxn id="25" idx="4"/>
            <a:endCxn id="16" idx="1"/>
          </p:cNvCxnSpPr>
          <p:nvPr/>
        </p:nvCxnSpPr>
        <p:spPr>
          <a:xfrm flipH="1">
            <a:off x="10783024" y="2774252"/>
            <a:ext cx="378935" cy="2505547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E39A911-7E36-B446-8DDF-D96ABB34559F}"/>
              </a:ext>
            </a:extLst>
          </p:cNvPr>
          <p:cNvCxnSpPr>
            <a:cxnSpLocks/>
            <a:stCxn id="26" idx="4"/>
            <a:endCxn id="16" idx="1"/>
          </p:cNvCxnSpPr>
          <p:nvPr/>
        </p:nvCxnSpPr>
        <p:spPr>
          <a:xfrm flipH="1">
            <a:off x="10783024" y="2774251"/>
            <a:ext cx="711699" cy="2505548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BCCD25D-6DC4-4641-8D10-9D12FBE840F0}"/>
              </a:ext>
            </a:extLst>
          </p:cNvPr>
          <p:cNvSpPr txBox="1"/>
          <p:nvPr/>
        </p:nvSpPr>
        <p:spPr>
          <a:xfrm>
            <a:off x="11739009" y="2362964"/>
            <a:ext cx="2094163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Connection pool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E51CF9F-C47E-F646-BBB0-121D1F61004C}"/>
              </a:ext>
            </a:extLst>
          </p:cNvPr>
          <p:cNvSpPr txBox="1"/>
          <p:nvPr/>
        </p:nvSpPr>
        <p:spPr>
          <a:xfrm>
            <a:off x="11293555" y="3507570"/>
            <a:ext cx="1767150" cy="8494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Database</a:t>
            </a:r>
            <a:b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connections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C59BCBC-A93A-EA40-AA47-B7D33143A1F2}"/>
              </a:ext>
            </a:extLst>
          </p:cNvPr>
          <p:cNvSpPr txBox="1"/>
          <p:nvPr/>
        </p:nvSpPr>
        <p:spPr>
          <a:xfrm>
            <a:off x="2770565" y="3400847"/>
            <a:ext cx="1656544" cy="8494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Database</a:t>
            </a:r>
            <a:b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connection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DDE66E9-C77E-AB45-94C7-2AFD5F766240}"/>
              </a:ext>
            </a:extLst>
          </p:cNvPr>
          <p:cNvSpPr txBox="1"/>
          <p:nvPr/>
        </p:nvSpPr>
        <p:spPr>
          <a:xfrm>
            <a:off x="962942" y="5702575"/>
            <a:ext cx="1981953" cy="7940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r">
              <a:lnSpc>
                <a:spcPct val="90000"/>
              </a:lnSpc>
              <a:spcAft>
                <a:spcPts val="1800"/>
              </a:spcAft>
            </a:pP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Always running</a:t>
            </a:r>
            <a:b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Large server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E485D9C-DCE3-764B-8839-EB1B9749697B}"/>
              </a:ext>
            </a:extLst>
          </p:cNvPr>
          <p:cNvSpPr txBox="1"/>
          <p:nvPr/>
        </p:nvSpPr>
        <p:spPr>
          <a:xfrm>
            <a:off x="412470" y="1809341"/>
            <a:ext cx="2552622" cy="10433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r">
              <a:lnSpc>
                <a:spcPct val="90000"/>
              </a:lnSpc>
              <a:spcAft>
                <a:spcPts val="1800"/>
              </a:spcAft>
            </a:pP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Always running</a:t>
            </a:r>
            <a:b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Multiple threads</a:t>
            </a:r>
            <a:b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Multiple connections</a:t>
            </a:r>
          </a:p>
        </p:txBody>
      </p:sp>
    </p:spTree>
    <p:extLst>
      <p:ext uri="{BB962C8B-B14F-4D97-AF65-F5344CB8AC3E}">
        <p14:creationId xmlns:p14="http://schemas.microsoft.com/office/powerpoint/2010/main" val="272816400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9D50B9B-C839-9344-A58B-A4450F7B4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47413"/>
            <a:ext cx="13982827" cy="1079598"/>
          </a:xfrm>
        </p:spPr>
        <p:txBody>
          <a:bodyPr/>
          <a:lstStyle/>
          <a:p>
            <a:r>
              <a:rPr lang="en-US" sz="4000" dirty="0"/>
              <a:t>The modern way: API-driven, Serverless, short-lived apps</a:t>
            </a:r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D8EA14D3-F7A1-6D43-8FDB-CE20D288CCC6}"/>
              </a:ext>
            </a:extLst>
          </p:cNvPr>
          <p:cNvSpPr/>
          <p:nvPr/>
        </p:nvSpPr>
        <p:spPr bwMode="auto">
          <a:xfrm>
            <a:off x="5708147" y="5574188"/>
            <a:ext cx="3237876" cy="1079597"/>
          </a:xfrm>
          <a:prstGeom prst="can">
            <a:avLst>
              <a:gd name="adj" fmla="val 2812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Aurora Serverless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B798284-6E9E-094D-8808-AF44984D9029}"/>
              </a:ext>
            </a:extLst>
          </p:cNvPr>
          <p:cNvSpPr/>
          <p:nvPr/>
        </p:nvSpPr>
        <p:spPr bwMode="auto">
          <a:xfrm>
            <a:off x="5696262" y="1755433"/>
            <a:ext cx="3237876" cy="64684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Application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40EA4A7-25C7-2648-B609-9D9CFC88DE81}"/>
              </a:ext>
            </a:extLst>
          </p:cNvPr>
          <p:cNvCxnSpPr>
            <a:cxnSpLocks/>
            <a:stCxn id="8" idx="2"/>
            <a:endCxn id="87" idx="0"/>
          </p:cNvCxnSpPr>
          <p:nvPr/>
        </p:nvCxnSpPr>
        <p:spPr>
          <a:xfrm>
            <a:off x="7315200" y="2402281"/>
            <a:ext cx="798" cy="1102790"/>
          </a:xfrm>
          <a:prstGeom prst="straightConnector1">
            <a:avLst/>
          </a:prstGeom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8610306-0968-D944-BA74-6B45ACF36DE6}"/>
              </a:ext>
            </a:extLst>
          </p:cNvPr>
          <p:cNvSpPr txBox="1"/>
          <p:nvPr/>
        </p:nvSpPr>
        <p:spPr>
          <a:xfrm>
            <a:off x="3291116" y="5675395"/>
            <a:ext cx="2405146" cy="1292662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r">
              <a:lnSpc>
                <a:spcPct val="90000"/>
              </a:lnSpc>
              <a:spcAft>
                <a:spcPts val="1800"/>
              </a:spcAft>
            </a:pP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Serverless</a:t>
            </a:r>
            <a:b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Start/Stop</a:t>
            </a:r>
            <a:b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Auto-scalable</a:t>
            </a:r>
            <a:b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Compute + Storage</a:t>
            </a: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32D9F35-DC7F-EE4E-B9EF-F6F9ADF3BA57}"/>
              </a:ext>
            </a:extLst>
          </p:cNvPr>
          <p:cNvSpPr/>
          <p:nvPr/>
        </p:nvSpPr>
        <p:spPr bwMode="auto">
          <a:xfrm>
            <a:off x="5708147" y="3674975"/>
            <a:ext cx="3237876" cy="107959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Data API Layer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823FD1-7E2B-FC43-9ABA-2A7BD9DC220C}"/>
              </a:ext>
            </a:extLst>
          </p:cNvPr>
          <p:cNvSpPr txBox="1"/>
          <p:nvPr/>
        </p:nvSpPr>
        <p:spPr>
          <a:xfrm>
            <a:off x="7623568" y="2558496"/>
            <a:ext cx="4442563" cy="9602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Lucida Console" panose="020B0609040504020204" pitchFamily="49" charset="0"/>
              </a:rPr>
              <a:t>Execute SQL</a:t>
            </a:r>
            <a:b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Lucida Console" panose="020B0609040504020204" pitchFamily="49" charset="0"/>
              </a:rPr>
            </a:b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Lucida Console" panose="020B0609040504020204" pitchFamily="49" charset="0"/>
              </a:rPr>
              <a:t>Batch execute SQL</a:t>
            </a:r>
            <a:b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Lucida Console" panose="020B0609040504020204" pitchFamily="49" charset="0"/>
              </a:rPr>
            </a:b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  <a:latin typeface="Lucida Console" panose="020B0609040504020204" pitchFamily="49" charset="0"/>
              </a:rPr>
              <a:t>Begin transaction/commit/rollback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42DA736-E963-7B44-83AE-30A242078212}"/>
              </a:ext>
            </a:extLst>
          </p:cNvPr>
          <p:cNvCxnSpPr>
            <a:cxnSpLocks/>
            <a:stCxn id="46" idx="4"/>
            <a:endCxn id="7" idx="1"/>
          </p:cNvCxnSpPr>
          <p:nvPr/>
        </p:nvCxnSpPr>
        <p:spPr>
          <a:xfrm>
            <a:off x="6611369" y="4606073"/>
            <a:ext cx="715716" cy="968115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5F6E32E4-E7DC-CD46-B622-5810CF904A60}"/>
              </a:ext>
            </a:extLst>
          </p:cNvPr>
          <p:cNvSpPr/>
          <p:nvPr/>
        </p:nvSpPr>
        <p:spPr bwMode="auto">
          <a:xfrm>
            <a:off x="6285950" y="4305231"/>
            <a:ext cx="1968012" cy="35626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D1E524E-209E-A945-81D2-00A5EF800C9A}"/>
              </a:ext>
            </a:extLst>
          </p:cNvPr>
          <p:cNvSpPr/>
          <p:nvPr/>
        </p:nvSpPr>
        <p:spPr bwMode="auto">
          <a:xfrm>
            <a:off x="6481275" y="4354146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5E620135-F24B-7A43-BCD7-46DE3ED3EC27}"/>
              </a:ext>
            </a:extLst>
          </p:cNvPr>
          <p:cNvSpPr/>
          <p:nvPr/>
        </p:nvSpPr>
        <p:spPr bwMode="auto">
          <a:xfrm>
            <a:off x="6814039" y="4354146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8D169AF-3322-184B-BE8A-8EDA57735C55}"/>
              </a:ext>
            </a:extLst>
          </p:cNvPr>
          <p:cNvSpPr/>
          <p:nvPr/>
        </p:nvSpPr>
        <p:spPr bwMode="auto">
          <a:xfrm>
            <a:off x="7160710" y="4354146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A572BB2-B134-EB4C-8884-198F6130C08A}"/>
              </a:ext>
            </a:extLst>
          </p:cNvPr>
          <p:cNvSpPr/>
          <p:nvPr/>
        </p:nvSpPr>
        <p:spPr bwMode="auto">
          <a:xfrm>
            <a:off x="7493474" y="4354146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DBE6357-328A-984A-B0F7-762B57319DC3}"/>
              </a:ext>
            </a:extLst>
          </p:cNvPr>
          <p:cNvSpPr/>
          <p:nvPr/>
        </p:nvSpPr>
        <p:spPr bwMode="auto">
          <a:xfrm>
            <a:off x="7826238" y="4354145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766EBC2-3170-1B49-8AAC-C1E3555516B1}"/>
              </a:ext>
            </a:extLst>
          </p:cNvPr>
          <p:cNvCxnSpPr>
            <a:cxnSpLocks/>
            <a:stCxn id="47" idx="4"/>
            <a:endCxn id="7" idx="1"/>
          </p:cNvCxnSpPr>
          <p:nvPr/>
        </p:nvCxnSpPr>
        <p:spPr>
          <a:xfrm>
            <a:off x="6944133" y="4606073"/>
            <a:ext cx="382952" cy="968115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BD76AEA-9BFC-F444-AB08-BB7573747401}"/>
              </a:ext>
            </a:extLst>
          </p:cNvPr>
          <p:cNvCxnSpPr>
            <a:cxnSpLocks/>
            <a:stCxn id="48" idx="4"/>
            <a:endCxn id="7" idx="1"/>
          </p:cNvCxnSpPr>
          <p:nvPr/>
        </p:nvCxnSpPr>
        <p:spPr>
          <a:xfrm>
            <a:off x="7290804" y="4606073"/>
            <a:ext cx="36281" cy="968115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8967CC7-0507-C94F-B046-479E5C76108A}"/>
              </a:ext>
            </a:extLst>
          </p:cNvPr>
          <p:cNvCxnSpPr>
            <a:cxnSpLocks/>
            <a:stCxn id="49" idx="4"/>
            <a:endCxn id="7" idx="1"/>
          </p:cNvCxnSpPr>
          <p:nvPr/>
        </p:nvCxnSpPr>
        <p:spPr>
          <a:xfrm flipH="1">
            <a:off x="7327085" y="4606073"/>
            <a:ext cx="296483" cy="968115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24D93AF-B739-2A4A-A52C-105C82A94675}"/>
              </a:ext>
            </a:extLst>
          </p:cNvPr>
          <p:cNvCxnSpPr>
            <a:cxnSpLocks/>
            <a:stCxn id="50" idx="4"/>
            <a:endCxn id="7" idx="1"/>
          </p:cNvCxnSpPr>
          <p:nvPr/>
        </p:nvCxnSpPr>
        <p:spPr>
          <a:xfrm flipH="1">
            <a:off x="7327085" y="4606072"/>
            <a:ext cx="629247" cy="968116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982D4169-3C5B-BB45-B5B1-B20E1FE2F976}"/>
              </a:ext>
            </a:extLst>
          </p:cNvPr>
          <p:cNvSpPr txBox="1"/>
          <p:nvPr/>
        </p:nvSpPr>
        <p:spPr>
          <a:xfrm>
            <a:off x="8159002" y="4221797"/>
            <a:ext cx="2094163" cy="5447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8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Connection pool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FAA6937-C743-1D4D-ABE7-3BEFB1B3F9DF}"/>
              </a:ext>
            </a:extLst>
          </p:cNvPr>
          <p:cNvSpPr txBox="1"/>
          <p:nvPr/>
        </p:nvSpPr>
        <p:spPr>
          <a:xfrm>
            <a:off x="3738354" y="1607658"/>
            <a:ext cx="1957908" cy="10433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 algn="r">
              <a:lnSpc>
                <a:spcPct val="90000"/>
              </a:lnSpc>
              <a:spcAft>
                <a:spcPts val="1800"/>
              </a:spcAft>
            </a:pP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Serverless</a:t>
            </a:r>
            <a:b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Short-lived</a:t>
            </a:r>
            <a:b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</a:br>
            <a:r>
              <a:rPr lang="en-US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Request-driven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84868DCA-E740-6147-B426-835CC3E1425E}"/>
              </a:ext>
            </a:extLst>
          </p:cNvPr>
          <p:cNvSpPr txBox="1"/>
          <p:nvPr/>
        </p:nvSpPr>
        <p:spPr>
          <a:xfrm>
            <a:off x="6523137" y="2709152"/>
            <a:ext cx="758862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API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8F0735F-1FF3-854E-B2E1-0DF4E443E71F}"/>
              </a:ext>
            </a:extLst>
          </p:cNvPr>
          <p:cNvSpPr txBox="1"/>
          <p:nvPr/>
        </p:nvSpPr>
        <p:spPr>
          <a:xfrm>
            <a:off x="5426313" y="4777954"/>
            <a:ext cx="1767150" cy="8494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Database</a:t>
            </a:r>
            <a:b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connections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1D5E318-2D8A-C74B-8315-F20EA5C0DFCB}"/>
              </a:ext>
            </a:extLst>
          </p:cNvPr>
          <p:cNvSpPr/>
          <p:nvPr/>
        </p:nvSpPr>
        <p:spPr bwMode="auto">
          <a:xfrm>
            <a:off x="7184379" y="3505071"/>
            <a:ext cx="263237" cy="263229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568956E-BE21-D04D-8518-B7E27B78C694}"/>
              </a:ext>
            </a:extLst>
          </p:cNvPr>
          <p:cNvSpPr txBox="1"/>
          <p:nvPr/>
        </p:nvSpPr>
        <p:spPr>
          <a:xfrm>
            <a:off x="6103088" y="3245325"/>
            <a:ext cx="1212511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endpoint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05622193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9D50B9B-C839-9344-A58B-A4450F7B4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850" y="347413"/>
            <a:ext cx="13982827" cy="1079598"/>
          </a:xfrm>
        </p:spPr>
        <p:txBody>
          <a:bodyPr/>
          <a:lstStyle/>
          <a:p>
            <a:r>
              <a:rPr lang="en-US" sz="4000" dirty="0"/>
              <a:t>Let’s Build!</a:t>
            </a:r>
            <a:br>
              <a:rPr lang="en-US" sz="4000" dirty="0"/>
            </a:br>
            <a:r>
              <a:rPr lang="en-US" sz="2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Refactor an application to use an API instead of a persistent database connection</a:t>
            </a:r>
            <a:endParaRPr lang="en-US" sz="36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Can 6">
            <a:extLst>
              <a:ext uri="{FF2B5EF4-FFF2-40B4-BE49-F238E27FC236}">
                <a16:creationId xmlns:a16="http://schemas.microsoft.com/office/drawing/2014/main" id="{D8EA14D3-F7A1-6D43-8FDB-CE20D288CCC6}"/>
              </a:ext>
            </a:extLst>
          </p:cNvPr>
          <p:cNvSpPr/>
          <p:nvPr/>
        </p:nvSpPr>
        <p:spPr bwMode="auto">
          <a:xfrm>
            <a:off x="9565066" y="6134328"/>
            <a:ext cx="3237876" cy="1079597"/>
          </a:xfrm>
          <a:prstGeom prst="can">
            <a:avLst>
              <a:gd name="adj" fmla="val 28127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146304" rIns="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Amazon Aurora Serverless</a:t>
            </a:r>
            <a:br>
              <a:rPr lang="en-US" sz="20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</a:br>
            <a:r>
              <a:rPr lang="en-US" sz="16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(MySQL)</a:t>
            </a:r>
            <a:endParaRPr lang="en-US" sz="2000" dirty="0">
              <a:solidFill>
                <a:schemeClr val="bg1"/>
              </a:soli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B798284-6E9E-094D-8808-AF44984D9029}"/>
              </a:ext>
            </a:extLst>
          </p:cNvPr>
          <p:cNvSpPr/>
          <p:nvPr/>
        </p:nvSpPr>
        <p:spPr bwMode="auto">
          <a:xfrm>
            <a:off x="9553181" y="2523394"/>
            <a:ext cx="3237876" cy="64684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Application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40EA4A7-25C7-2648-B609-9D9CFC88DE81}"/>
              </a:ext>
            </a:extLst>
          </p:cNvPr>
          <p:cNvCxnSpPr>
            <a:cxnSpLocks/>
            <a:stCxn id="8" idx="2"/>
            <a:endCxn id="87" idx="0"/>
          </p:cNvCxnSpPr>
          <p:nvPr/>
        </p:nvCxnSpPr>
        <p:spPr>
          <a:xfrm>
            <a:off x="11172119" y="3170242"/>
            <a:ext cx="798" cy="894969"/>
          </a:xfrm>
          <a:prstGeom prst="straightConnector1">
            <a:avLst/>
          </a:prstGeom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C32D9F35-DC7F-EE4E-B9EF-F6F9ADF3BA57}"/>
              </a:ext>
            </a:extLst>
          </p:cNvPr>
          <p:cNvSpPr/>
          <p:nvPr/>
        </p:nvSpPr>
        <p:spPr bwMode="auto">
          <a:xfrm>
            <a:off x="9565066" y="4235115"/>
            <a:ext cx="3237876" cy="1079597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chemeClr val="bg1"/>
                </a:solidFill>
                <a:ea typeface="Segoe UI" pitchFamily="34" charset="0"/>
                <a:cs typeface="Segoe UI" pitchFamily="34" charset="0"/>
              </a:rPr>
              <a:t>Data API Layer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42DA736-E963-7B44-83AE-30A242078212}"/>
              </a:ext>
            </a:extLst>
          </p:cNvPr>
          <p:cNvCxnSpPr>
            <a:cxnSpLocks/>
            <a:stCxn id="46" idx="4"/>
            <a:endCxn id="7" idx="1"/>
          </p:cNvCxnSpPr>
          <p:nvPr/>
        </p:nvCxnSpPr>
        <p:spPr>
          <a:xfrm>
            <a:off x="10523708" y="5166213"/>
            <a:ext cx="660296" cy="968115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5F6E32E4-E7DC-CD46-B622-5810CF904A60}"/>
              </a:ext>
            </a:extLst>
          </p:cNvPr>
          <p:cNvSpPr/>
          <p:nvPr/>
        </p:nvSpPr>
        <p:spPr bwMode="auto">
          <a:xfrm>
            <a:off x="10198289" y="4865371"/>
            <a:ext cx="1968012" cy="356261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D1E524E-209E-A945-81D2-00A5EF800C9A}"/>
              </a:ext>
            </a:extLst>
          </p:cNvPr>
          <p:cNvSpPr/>
          <p:nvPr/>
        </p:nvSpPr>
        <p:spPr bwMode="auto">
          <a:xfrm>
            <a:off x="10393614" y="4914286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5E620135-F24B-7A43-BCD7-46DE3ED3EC27}"/>
              </a:ext>
            </a:extLst>
          </p:cNvPr>
          <p:cNvSpPr/>
          <p:nvPr/>
        </p:nvSpPr>
        <p:spPr bwMode="auto">
          <a:xfrm>
            <a:off x="10726378" y="4914286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F8D169AF-3322-184B-BE8A-8EDA57735C55}"/>
              </a:ext>
            </a:extLst>
          </p:cNvPr>
          <p:cNvSpPr/>
          <p:nvPr/>
        </p:nvSpPr>
        <p:spPr bwMode="auto">
          <a:xfrm>
            <a:off x="11073049" y="4914286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A572BB2-B134-EB4C-8884-198F6130C08A}"/>
              </a:ext>
            </a:extLst>
          </p:cNvPr>
          <p:cNvSpPr/>
          <p:nvPr/>
        </p:nvSpPr>
        <p:spPr bwMode="auto">
          <a:xfrm>
            <a:off x="11405813" y="4914286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DBE6357-328A-984A-B0F7-762B57319DC3}"/>
              </a:ext>
            </a:extLst>
          </p:cNvPr>
          <p:cNvSpPr/>
          <p:nvPr/>
        </p:nvSpPr>
        <p:spPr bwMode="auto">
          <a:xfrm>
            <a:off x="11738577" y="4914285"/>
            <a:ext cx="260188" cy="251927"/>
          </a:xfrm>
          <a:prstGeom prst="ellipse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766EBC2-3170-1B49-8AAC-C1E3555516B1}"/>
              </a:ext>
            </a:extLst>
          </p:cNvPr>
          <p:cNvCxnSpPr>
            <a:cxnSpLocks/>
            <a:stCxn id="47" idx="4"/>
            <a:endCxn id="7" idx="1"/>
          </p:cNvCxnSpPr>
          <p:nvPr/>
        </p:nvCxnSpPr>
        <p:spPr>
          <a:xfrm>
            <a:off x="10856472" y="5166213"/>
            <a:ext cx="327532" cy="968115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2BD76AEA-9BFC-F444-AB08-BB7573747401}"/>
              </a:ext>
            </a:extLst>
          </p:cNvPr>
          <p:cNvCxnSpPr>
            <a:cxnSpLocks/>
            <a:stCxn id="48" idx="4"/>
            <a:endCxn id="7" idx="1"/>
          </p:cNvCxnSpPr>
          <p:nvPr/>
        </p:nvCxnSpPr>
        <p:spPr>
          <a:xfrm flipH="1">
            <a:off x="11184004" y="5166213"/>
            <a:ext cx="19139" cy="968115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8967CC7-0507-C94F-B046-479E5C76108A}"/>
              </a:ext>
            </a:extLst>
          </p:cNvPr>
          <p:cNvCxnSpPr>
            <a:cxnSpLocks/>
            <a:stCxn id="49" idx="4"/>
            <a:endCxn id="7" idx="1"/>
          </p:cNvCxnSpPr>
          <p:nvPr/>
        </p:nvCxnSpPr>
        <p:spPr>
          <a:xfrm flipH="1">
            <a:off x="11184004" y="5166213"/>
            <a:ext cx="351903" cy="968115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524D93AF-B739-2A4A-A52C-105C82A94675}"/>
              </a:ext>
            </a:extLst>
          </p:cNvPr>
          <p:cNvCxnSpPr>
            <a:cxnSpLocks/>
            <a:stCxn id="50" idx="4"/>
            <a:endCxn id="7" idx="1"/>
          </p:cNvCxnSpPr>
          <p:nvPr/>
        </p:nvCxnSpPr>
        <p:spPr>
          <a:xfrm flipH="1">
            <a:off x="11184004" y="5166212"/>
            <a:ext cx="684667" cy="968116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84868DCA-E740-6147-B426-835CC3E1425E}"/>
              </a:ext>
            </a:extLst>
          </p:cNvPr>
          <p:cNvSpPr txBox="1"/>
          <p:nvPr/>
        </p:nvSpPr>
        <p:spPr>
          <a:xfrm>
            <a:off x="9471770" y="3491533"/>
            <a:ext cx="758862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API</a:t>
            </a:r>
            <a:endParaRPr lang="en-US" sz="24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8F0735F-1FF3-854E-B2E1-0DF4E443E71F}"/>
              </a:ext>
            </a:extLst>
          </p:cNvPr>
          <p:cNvSpPr txBox="1"/>
          <p:nvPr/>
        </p:nvSpPr>
        <p:spPr>
          <a:xfrm>
            <a:off x="9283232" y="5338094"/>
            <a:ext cx="1767150" cy="8494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Database</a:t>
            </a:r>
            <a:b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connections</a:t>
            </a: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41D5E318-2D8A-C74B-8315-F20EA5C0DFCB}"/>
              </a:ext>
            </a:extLst>
          </p:cNvPr>
          <p:cNvSpPr/>
          <p:nvPr/>
        </p:nvSpPr>
        <p:spPr bwMode="auto">
          <a:xfrm>
            <a:off x="11041298" y="4065211"/>
            <a:ext cx="263237" cy="263229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568956E-BE21-D04D-8518-B7E27B78C694}"/>
              </a:ext>
            </a:extLst>
          </p:cNvPr>
          <p:cNvSpPr txBox="1"/>
          <p:nvPr/>
        </p:nvSpPr>
        <p:spPr>
          <a:xfrm>
            <a:off x="9960007" y="3805465"/>
            <a:ext cx="1212511" cy="517065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16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endpoint</a:t>
            </a:r>
            <a:endParaRPr lang="en-US" sz="18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  <p:sp>
        <p:nvSpPr>
          <p:cNvPr id="26" name="Can 25">
            <a:extLst>
              <a:ext uri="{FF2B5EF4-FFF2-40B4-BE49-F238E27FC236}">
                <a16:creationId xmlns:a16="http://schemas.microsoft.com/office/drawing/2014/main" id="{DC09C674-5574-4848-88B0-30F04E610464}"/>
              </a:ext>
            </a:extLst>
          </p:cNvPr>
          <p:cNvSpPr/>
          <p:nvPr/>
        </p:nvSpPr>
        <p:spPr bwMode="auto">
          <a:xfrm>
            <a:off x="1580505" y="5774107"/>
            <a:ext cx="3237876" cy="1079598"/>
          </a:xfrm>
          <a:prstGeom prst="can">
            <a:avLst>
              <a:gd name="adj" fmla="val 22994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Amazon RDS</a:t>
            </a:r>
            <a:b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</a:br>
            <a:r>
              <a:rPr lang="en-US" sz="18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(MySQL)</a:t>
            </a: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AA7389A7-583A-844B-BEB1-6FB3FB93EAD6}"/>
              </a:ext>
            </a:extLst>
          </p:cNvPr>
          <p:cNvSpPr/>
          <p:nvPr/>
        </p:nvSpPr>
        <p:spPr bwMode="auto">
          <a:xfrm>
            <a:off x="1580505" y="2523394"/>
            <a:ext cx="3237876" cy="646848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rPr>
              <a:t>Application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D643D89-F480-CD45-AE09-843A6FB680DD}"/>
              </a:ext>
            </a:extLst>
          </p:cNvPr>
          <p:cNvCxnSpPr>
            <a:cxnSpLocks/>
            <a:stCxn id="28" idx="2"/>
            <a:endCxn id="26" idx="1"/>
          </p:cNvCxnSpPr>
          <p:nvPr/>
        </p:nvCxnSpPr>
        <p:spPr>
          <a:xfrm>
            <a:off x="3199443" y="3170242"/>
            <a:ext cx="0" cy="2603865"/>
          </a:xfrm>
          <a:prstGeom prst="straightConnector1">
            <a:avLst/>
          </a:prstGeom>
          <a:ln w="41275" cmpd="sng">
            <a:solidFill>
              <a:schemeClr val="tx1"/>
            </a:solidFill>
            <a:headEnd type="none" w="lg" len="lg"/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5E24806-39C9-2140-97B2-6065582149DC}"/>
              </a:ext>
            </a:extLst>
          </p:cNvPr>
          <p:cNvSpPr txBox="1"/>
          <p:nvPr/>
        </p:nvSpPr>
        <p:spPr>
          <a:xfrm>
            <a:off x="3325865" y="3332736"/>
            <a:ext cx="1656544" cy="849463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Database</a:t>
            </a:r>
            <a:b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</a:b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connection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4D79FDE-3751-AB4B-A2E1-8E554FF25FA3}"/>
              </a:ext>
            </a:extLst>
          </p:cNvPr>
          <p:cNvSpPr/>
          <p:nvPr/>
        </p:nvSpPr>
        <p:spPr>
          <a:xfrm>
            <a:off x="424602" y="1419428"/>
            <a:ext cx="10500970" cy="4182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latin typeface="Andale Mono" panose="020B0509000000000004" pitchFamily="49" charset="0"/>
              </a:rPr>
              <a:t>git@github.com:marcilio</a:t>
            </a:r>
            <a:r>
              <a:rPr lang="en-US" dirty="0">
                <a:latin typeface="Andale Mono" panose="020B0509000000000004" pitchFamily="49" charset="0"/>
              </a:rPr>
              <a:t>/aws-reinvent2019-dataapi.git</a:t>
            </a:r>
            <a:endParaRPr lang="en-US" dirty="0">
              <a:effectLst/>
              <a:latin typeface="Andale Mono" panose="020B0509000000000004" pitchFamily="49" charset="0"/>
            </a:endParaRP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6BBE5437-FB47-124A-BB0E-4725602496C9}"/>
              </a:ext>
            </a:extLst>
          </p:cNvPr>
          <p:cNvSpPr/>
          <p:nvPr/>
        </p:nvSpPr>
        <p:spPr bwMode="auto">
          <a:xfrm>
            <a:off x="4999902" y="3548339"/>
            <a:ext cx="4489361" cy="418256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2F8F9E-9EA2-1142-BEBA-7D932B2D4567}"/>
              </a:ext>
            </a:extLst>
          </p:cNvPr>
          <p:cNvSpPr txBox="1"/>
          <p:nvPr/>
        </p:nvSpPr>
        <p:spPr>
          <a:xfrm>
            <a:off x="6314287" y="3026039"/>
            <a:ext cx="1720664" cy="572464"/>
          </a:xfrm>
          <a:prstGeom prst="rect">
            <a:avLst/>
          </a:prstGeom>
          <a:noFill/>
        </p:spPr>
        <p:txBody>
          <a:bodyPr wrap="none" lIns="182880" tIns="146304" rIns="182880" bIns="146304" rtlCol="0">
            <a:spAutoFit/>
          </a:bodyPr>
          <a:lstStyle/>
          <a:p>
            <a:pPr>
              <a:lnSpc>
                <a:spcPct val="90000"/>
              </a:lnSpc>
              <a:spcAft>
                <a:spcPts val="1800"/>
              </a:spcAft>
            </a:pPr>
            <a:r>
              <a:rPr lang="en-US" sz="2000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rPr>
              <a:t>Refactoring</a:t>
            </a:r>
            <a:endParaRPr lang="en-US" sz="3200" dirty="0">
              <a:gradFill>
                <a:gsLst>
                  <a:gs pos="2917">
                    <a:schemeClr val="tx1"/>
                  </a:gs>
                  <a:gs pos="30000">
                    <a:schemeClr val="tx1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34038052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C74AD3E-067A-46B7-B90F-11E1BB4D3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session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A84F9E-23E4-4D06-8E53-B8C6106F8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015"/>
            <a:ext cx="13982827" cy="2129814"/>
          </a:xfrm>
        </p:spPr>
        <p:txBody>
          <a:bodyPr lIns="182880" rIns="182880"/>
          <a:lstStyle/>
          <a:p>
            <a:r>
              <a:rPr lang="en-US" b="1" dirty="0"/>
              <a:t>SVS223 - Finding a home for your data in your serverless app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Monday, Dec 2, 6:15 PM - 7:15 PM – Aria, Level 2 East, Mariposa 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Wednesday, Dec 4, 11:30 AM - 12:30 PM – Venetian, Level 3, Murano 3301B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095552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C74AD3E-067A-46B7-B90F-11E1BB4D3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breakouts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7A84F9E-23E4-4D06-8E53-B8C6106F8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427015"/>
            <a:ext cx="13982827" cy="5207579"/>
          </a:xfrm>
        </p:spPr>
        <p:txBody>
          <a:bodyPr lIns="182880" rIns="182880"/>
          <a:lstStyle/>
          <a:p>
            <a:r>
              <a:rPr lang="en-US" sz="2400" dirty="0"/>
              <a:t>FSI309 -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Relational databases</a:t>
            </a:r>
            <a:r>
              <a:rPr lang="en-US" sz="2400" dirty="0"/>
              <a:t>: Performance, scale, and availability</a:t>
            </a:r>
          </a:p>
          <a:p>
            <a:r>
              <a:rPr lang="en-US" sz="2400" dirty="0"/>
              <a:t>DAT202 - What's new in Amazon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Aurora</a:t>
            </a:r>
          </a:p>
          <a:p>
            <a:r>
              <a:rPr lang="en-US" sz="2400" dirty="0"/>
              <a:t>DAT207 - What's new in Amazon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RDS</a:t>
            </a:r>
          </a:p>
          <a:p>
            <a:r>
              <a:rPr lang="en-US" sz="2400" dirty="0"/>
              <a:t>DAT301 - Data modeling with Amazon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DynamoDB</a:t>
            </a:r>
            <a:r>
              <a:rPr lang="en-US" sz="2400" dirty="0"/>
              <a:t> in 60 minutes</a:t>
            </a:r>
          </a:p>
          <a:p>
            <a:r>
              <a:rPr lang="en-US" sz="2400" dirty="0"/>
              <a:t>DAT309 - Amazon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Aurora</a:t>
            </a:r>
            <a:r>
              <a:rPr lang="en-US" sz="2400" dirty="0"/>
              <a:t> storage demystified: How it all works</a:t>
            </a:r>
          </a:p>
          <a:p>
            <a:r>
              <a:rPr lang="en-US" sz="2400" dirty="0"/>
              <a:t>DAT316 -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MySQL</a:t>
            </a:r>
            <a:r>
              <a:rPr lang="en-US" sz="2400" dirty="0"/>
              <a:t> options on AWS: Self-managed, managed, and serverless</a:t>
            </a:r>
          </a:p>
          <a:p>
            <a:r>
              <a:rPr lang="en-US" sz="2400" dirty="0"/>
              <a:t>DAT317 -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PostgreSQL</a:t>
            </a:r>
            <a:r>
              <a:rPr lang="en-US" sz="2400" dirty="0"/>
              <a:t> options on AWS: Self-managed, managed, and serverless</a:t>
            </a:r>
          </a:p>
          <a:p>
            <a:r>
              <a:rPr lang="en-US" sz="2400" dirty="0"/>
              <a:t>DAT334 - Advanced design patterns for Amazon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DynamoDB</a:t>
            </a:r>
          </a:p>
          <a:p>
            <a:r>
              <a:rPr lang="en-US" sz="2400" dirty="0"/>
              <a:t>DAT355 - How to choose between Amazon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Aurora</a:t>
            </a:r>
            <a:r>
              <a:rPr lang="en-US" sz="2400" dirty="0"/>
              <a:t> MySQL and PostgreSQL</a:t>
            </a:r>
          </a:p>
          <a:p>
            <a:r>
              <a:rPr lang="en-US" sz="2400" dirty="0"/>
              <a:t>DAT402 - Going deep on Amazon </a:t>
            </a:r>
            <a:r>
              <a:rPr lang="en-US" sz="2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Aurora Serverless</a:t>
            </a:r>
          </a:p>
        </p:txBody>
      </p:sp>
    </p:spTree>
    <p:extLst>
      <p:ext uri="{BB962C8B-B14F-4D97-AF65-F5344CB8AC3E}">
        <p14:creationId xmlns:p14="http://schemas.microsoft.com/office/powerpoint/2010/main" val="228297951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D10F38-2636-4CED-A3FB-F0E2990384F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Marcilio</a:t>
            </a:r>
            <a:r>
              <a:rPr lang="en-US" dirty="0"/>
              <a:t> Mendonca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4298AD-73CF-4EDA-8573-691571BB7E9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3850" y="4783841"/>
            <a:ext cx="6254371" cy="534928"/>
          </a:xfrm>
        </p:spPr>
        <p:txBody>
          <a:bodyPr/>
          <a:lstStyle/>
          <a:p>
            <a:r>
              <a:rPr lang="en-US" dirty="0" err="1"/>
              <a:t>marcilio@amazon.com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49194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047922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4-05853_REINVENT_Template_Dark">
  <a:themeElements>
    <a:clrScheme name="ReInvent 2019">
      <a:dk1>
        <a:srgbClr val="000000"/>
      </a:dk1>
      <a:lt1>
        <a:srgbClr val="FFFFFF"/>
      </a:lt1>
      <a:dk2>
        <a:srgbClr val="282828"/>
      </a:dk2>
      <a:lt2>
        <a:srgbClr val="F0F0F0"/>
      </a:lt2>
      <a:accent1>
        <a:srgbClr val="4861AD"/>
      </a:accent1>
      <a:accent2>
        <a:srgbClr val="FFCE3F"/>
      </a:accent2>
      <a:accent3>
        <a:srgbClr val="88CEB8"/>
      </a:accent3>
      <a:accent4>
        <a:srgbClr val="969696"/>
      </a:accent4>
      <a:accent5>
        <a:srgbClr val="FD7272"/>
      </a:accent5>
      <a:accent6>
        <a:srgbClr val="25CCF7"/>
      </a:accent6>
      <a:hlink>
        <a:srgbClr val="FC427B"/>
      </a:hlink>
      <a:folHlink>
        <a:srgbClr val="B33771"/>
      </a:folHlink>
    </a:clrScheme>
    <a:fontScheme name="Re:Invent 2018">
      <a:majorFont>
        <a:latin typeface="Amazon Ember Light"/>
        <a:ea typeface=""/>
        <a:cs typeface=""/>
      </a:majorFont>
      <a:minorFont>
        <a:latin typeface="Amazon Ember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1800"/>
          </a:spcAft>
          <a:defRPr sz="3200" dirty="0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WS_REINVENT2019_16x9_Template_Dark_Final.potx" id="{82912CDD-837F-4677-9AFD-505445F96BA9}" vid="{2341435A-B00E-4D14-B68B-5575AF5DA3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2B0BB5962AB3C45A9A1CE1EC4C4F647" ma:contentTypeVersion="1" ma:contentTypeDescription="Create a new document." ma:contentTypeScope="" ma:versionID="39dd6e28de13981fc99600d481b1de5c">
  <xsd:schema xmlns:xsd="http://www.w3.org/2001/XMLSchema" xmlns:xs="http://www.w3.org/2001/XMLSchema" xmlns:p="http://schemas.microsoft.com/office/2006/metadata/properties" xmlns:ns3="630a2e83-186a-4a0f-ab27-bee8a8096abc" targetNamespace="http://schemas.microsoft.com/office/2006/metadata/properties" ma:root="true" ma:fieldsID="e5a18a002045f9f0e2a3c9cc06ab2675" ns3:_="">
    <xsd:import namespace="630a2e83-186a-4a0f-ab27-bee8a8096abc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0a2e83-186a-4a0f-ab27-bee8a8096ab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58FDAC0-319D-4A54-8D8E-1D42CB1F80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42678F0-6EA3-4F58-92F2-E73D80B5361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0a2e83-186a-4a0f-ab27-bee8a8096ab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90F116-B58F-4255-B05B-DA3808E0E5C6}">
  <ds:schemaRefs>
    <ds:schemaRef ds:uri="http://purl.org/dc/terms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630a2e83-186a-4a0f-ab27-bee8a8096abc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AWS_REINVENT2019_16x9_Template_Dark_Final</Template>
  <TotalTime>38119</TotalTime>
  <Words>277</Words>
  <Application>Microsoft Macintosh PowerPoint</Application>
  <PresentationFormat>Custom</PresentationFormat>
  <Paragraphs>69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Lucida Console</vt:lpstr>
      <vt:lpstr>Arial</vt:lpstr>
      <vt:lpstr>Amazon Ember</vt:lpstr>
      <vt:lpstr>Amazon Ember Light</vt:lpstr>
      <vt:lpstr>Andale Mono</vt:lpstr>
      <vt:lpstr>Amazon Ember Heavy</vt:lpstr>
      <vt:lpstr>4-05853_REINVENT_Template_Dark</vt:lpstr>
      <vt:lpstr>PowerPoint Presentation</vt:lpstr>
      <vt:lpstr>Build serverless APIs supported by Amazon Aurora Serverless &amp; the Data API </vt:lpstr>
      <vt:lpstr>The traditional way: database connections, always running apps</vt:lpstr>
      <vt:lpstr>The modern way: API-driven, Serverless, short-lived apps</vt:lpstr>
      <vt:lpstr>Let’s Build! Refactor an application to use an API instead of a persistent database connection</vt:lpstr>
      <vt:lpstr>Related session</vt:lpstr>
      <vt:lpstr>Related breakouts</vt:lpstr>
      <vt:lpstr>PowerPoint Presentation</vt:lpstr>
      <vt:lpstr>PowerPoint Presentation</vt:lpstr>
    </vt:vector>
  </TitlesOfParts>
  <Company>Amazon Web Services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&lt;Speech title here&gt;</dc:subject>
  <dc:creator>Haight, Ryan</dc:creator>
  <cp:keywords>AWS RE:INVENT</cp:keywords>
  <cp:lastModifiedBy>Microsoft Office User</cp:lastModifiedBy>
  <cp:revision>190</cp:revision>
  <cp:lastPrinted>2019-06-18T21:36:09Z</cp:lastPrinted>
  <dcterms:created xsi:type="dcterms:W3CDTF">2019-07-31T13:39:46Z</dcterms:created>
  <dcterms:modified xsi:type="dcterms:W3CDTF">2019-12-05T23:38:11Z</dcterms:modified>
  <cp:category>AWS RE:INVENT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0x010100A2B0BB5962AB3C45A9A1CE1EC4C4F647</vt:lpwstr>
  </property>
  <property fmtid="{D5CDD505-2E9C-101B-9397-08002B2CF9AE}" pid="3" name="Product">
    <vt:lpwstr/>
  </property>
  <property fmtid="{D5CDD505-2E9C-101B-9397-08002B2CF9AE}" pid="4" name="Event1">
    <vt:lpwstr>622;#Unassigned|2c8af875-f38a-40b8-a0a9-056aed3fc8c0</vt:lpwstr>
  </property>
  <property fmtid="{D5CDD505-2E9C-101B-9397-08002B2CF9AE}" pid="5" name="Audience">
    <vt:lpwstr/>
  </property>
  <property fmtid="{D5CDD505-2E9C-101B-9397-08002B2CF9AE}" pid="6" name="Event Venue">
    <vt:lpwstr/>
  </property>
  <property fmtid="{D5CDD505-2E9C-101B-9397-08002B2CF9AE}" pid="7" name="Track">
    <vt:lpwstr/>
  </property>
  <property fmtid="{D5CDD505-2E9C-101B-9397-08002B2CF9AE}" pid="8" name="Event Location">
    <vt:lpwstr/>
  </property>
  <property fmtid="{D5CDD505-2E9C-101B-9397-08002B2CF9AE}" pid="9" name="Campaign">
    <vt:lpwstr/>
  </property>
  <property fmtid="{D5CDD505-2E9C-101B-9397-08002B2CF9AE}" pid="10" name="IsMyDocuments">
    <vt:bool>true</vt:bool>
  </property>
</Properties>
</file>

<file path=docProps/thumbnail.jpeg>
</file>